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9" r:id="rId9"/>
    <p:sldId id="263" r:id="rId10"/>
    <p:sldId id="273" r:id="rId11"/>
    <p:sldId id="270" r:id="rId12"/>
    <p:sldId id="274" r:id="rId1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462E-2EDC-4207-9BAB-DF4C48987CA5}" type="datetimeFigureOut">
              <a:rPr lang="ru-UA" smtClean="0"/>
              <a:t>09/12/2024</a:t>
            </a:fld>
            <a:endParaRPr lang="ru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A1F6C-1964-49AF-A9F7-F972EEE2B90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64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A1F6C-1964-49AF-A9F7-F972EEE2B902}" type="slidenum">
              <a:rPr lang="ru-UA" smtClean="0"/>
              <a:t>2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181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57902-122A-6AC5-3517-44D135B70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9FED19E-F66C-2BC8-F4A4-577252365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DF8508-1DC3-4E97-6E89-2C30D013B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368F-6C88-4FD0-A770-2118EAA6A9E2}" type="datetimeFigureOut">
              <a:rPr lang="ru-UA" smtClean="0"/>
              <a:t>09/12/2024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E258CB-0535-D537-BE23-8641109DB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039CF43-7DB0-F06D-4FA1-F3B7D54FB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5E164-0E72-46AF-BA0C-153EB4CB2AE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797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9EDCC-CBB4-577A-7DF1-3ED9BCAEE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7FA5DB8-3FBD-8FCE-3D08-C9D709ACA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7AFA8A-8AFA-58E2-D6BC-1BE6A3B7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368F-6C88-4FD0-A770-2118EAA6A9E2}" type="datetimeFigureOut">
              <a:rPr lang="ru-UA" smtClean="0"/>
              <a:t>09/12/2024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DD13EE-22DD-A23E-8349-45FE1652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7217C0-1F7F-6AB3-9C29-E0B5FBF84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5E164-0E72-46AF-BA0C-153EB4CB2AE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1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13E3301-A02C-8BC2-89F1-4F3CB6F78F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6E897A2-06BE-0FD5-E62C-8A22928E8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F225A0F-0E12-D1C6-D184-A5981F4FC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368F-6C88-4FD0-A770-2118EAA6A9E2}" type="datetimeFigureOut">
              <a:rPr lang="ru-UA" smtClean="0"/>
              <a:t>09/12/2024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E4D734-7B8B-49B1-F34C-8E4EF455C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2889096-7C31-03D6-6E88-63ED326F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5E164-0E72-46AF-BA0C-153EB4CB2AE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61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0F4EC-CB6E-690F-64CF-C1E32A8CA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CDE3FD6-18B5-DBB7-C567-77BECC5E8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C1B11F-9E8F-C200-79AF-5D8DBBBC2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368F-6C88-4FD0-A770-2118EAA6A9E2}" type="datetimeFigureOut">
              <a:rPr lang="ru-UA" smtClean="0"/>
              <a:t>09/12/2024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69C02EB-AD6E-BD73-0501-73277734D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28E92DA-AA31-03EC-FE2C-4A45A5D0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5E164-0E72-46AF-BA0C-153EB4CB2AE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089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BA505-2162-9F98-2A04-2E8F21262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E69F6-769A-6B95-6820-D0104DF63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54CEBC2-1CCF-F0AB-7E67-A169BAC79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368F-6C88-4FD0-A770-2118EAA6A9E2}" type="datetimeFigureOut">
              <a:rPr lang="ru-UA" smtClean="0"/>
              <a:t>09/12/2024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96C9F1-A1CA-E4D6-BEBD-FBA737BE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ED2B849-0795-E4B0-30D6-90150444F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5E164-0E72-46AF-BA0C-153EB4CB2AE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392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51CB0-D274-D4FE-3906-FD122689A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0A652D-1929-438E-3A56-73F3A2F48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F33E2DA-BCC6-09E2-58C8-12B7ECE94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C76A535-D310-4968-FB08-0DF3EC350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368F-6C88-4FD0-A770-2118EAA6A9E2}" type="datetimeFigureOut">
              <a:rPr lang="ru-UA" smtClean="0"/>
              <a:t>09/12/2024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2FED3F2-E81F-9A9A-2CAB-54084619D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5726B92-2342-5139-3722-D27D9F4D0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5E164-0E72-46AF-BA0C-153EB4CB2AE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8134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14487-1D0E-D70C-E8D6-F6932C24E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5A9C43-FEAE-39A6-C6DE-DB8E24E2D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F75FB7F-BAEA-8123-7AE7-B73951F45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5A06C52-C7C8-654C-AD74-E43487561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4625639-26EC-10C0-AFE8-81268C6F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6B138F4-C8F1-F97E-B9E1-A235BE9FB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368F-6C88-4FD0-A770-2118EAA6A9E2}" type="datetimeFigureOut">
              <a:rPr lang="ru-UA" smtClean="0"/>
              <a:t>09/12/2024</a:t>
            </a:fld>
            <a:endParaRPr lang="ru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2E745BA-115E-ED4C-91D2-251D60BB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D75414C-1D6D-B35D-93CC-1E3E664EB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5E164-0E72-46AF-BA0C-153EB4CB2AE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176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49A78-6CF1-9541-1E30-2CB1F971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8D5B6B-26BC-19B2-D7C1-E762B54A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368F-6C88-4FD0-A770-2118EAA6A9E2}" type="datetimeFigureOut">
              <a:rPr lang="ru-UA" smtClean="0"/>
              <a:t>09/12/2024</a:t>
            </a:fld>
            <a:endParaRPr lang="ru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41C48AC-6683-1D80-0955-FADA77FED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3BC3EA-C2FC-0D83-2176-89DEF0B9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5E164-0E72-46AF-BA0C-153EB4CB2AE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211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388B307-DFB0-39EB-742C-3E3BF2894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368F-6C88-4FD0-A770-2118EAA6A9E2}" type="datetimeFigureOut">
              <a:rPr lang="ru-UA" smtClean="0"/>
              <a:t>09/12/2024</a:t>
            </a:fld>
            <a:endParaRPr lang="ru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94F363C-C026-0F3F-8396-7CF06D92E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6F390CB-6DC7-D35C-F1CF-7F1FA65C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5E164-0E72-46AF-BA0C-153EB4CB2AE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713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D601C-7E79-9D54-0FB8-9C9E94551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829C88-E4F5-8A59-3026-EBC8A6105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3B6CFE1-39E9-F9F8-B49E-228F79A3A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095669-9DA8-A2AE-1F78-686E6A0E2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368F-6C88-4FD0-A770-2118EAA6A9E2}" type="datetimeFigureOut">
              <a:rPr lang="ru-UA" smtClean="0"/>
              <a:t>09/12/2024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640D3-91CD-BB52-7A7F-AEFD661E9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68FC868-D3ED-9E56-C3AA-BE38BD9BC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5E164-0E72-46AF-BA0C-153EB4CB2AE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445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F46F2-F97B-8E0F-6ACD-2AB89A85D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57499F3-D781-149A-F8B1-A56990877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7796FAF-AC11-B11C-6910-863BA58D6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B4D8A6D-643B-2585-C5ED-292233E9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368F-6C88-4FD0-A770-2118EAA6A9E2}" type="datetimeFigureOut">
              <a:rPr lang="ru-UA" smtClean="0"/>
              <a:t>09/12/2024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E561029-C24F-5A34-3497-B11A91843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580F003-0247-228D-959C-722B7098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5E164-0E72-46AF-BA0C-153EB4CB2AE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306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0CE6DCF-8A27-C19C-EBC9-A97D36BD2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6A98EF-7F55-6064-7EF6-A9AA25F78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943C55-882E-3C1D-5475-A63125E44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C368F-6C88-4FD0-A770-2118EAA6A9E2}" type="datetimeFigureOut">
              <a:rPr lang="ru-UA" smtClean="0"/>
              <a:t>09/12/2024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F07AB5-B0C5-E976-862B-4A3CCF8CA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E9E359-FF1A-F659-7179-B1A28856E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5E164-0E72-46AF-BA0C-153EB4CB2AE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166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94834-FA1D-3C63-874D-53EEEE166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744" y="128587"/>
            <a:ext cx="11498093" cy="19097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НАВЧИТИ ДИТИНУ З РАС СТАВИТИ ЗАПИТАННЯ</a:t>
            </a:r>
            <a:endParaRPr lang="ru-UA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F4F595-07CC-A5B9-2E7A-653EF77341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888" y="2998707"/>
            <a:ext cx="2219205" cy="29589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CA76F7-08E4-4425-91F4-E33C167E0857}"/>
              </a:ext>
            </a:extLst>
          </p:cNvPr>
          <p:cNvSpPr txBox="1"/>
          <p:nvPr/>
        </p:nvSpPr>
        <p:spPr>
          <a:xfrm>
            <a:off x="7379208" y="4306824"/>
            <a:ext cx="418255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Вчитель-логопед  Наталія Швед</a:t>
            </a:r>
          </a:p>
        </p:txBody>
      </p:sp>
    </p:spTree>
    <p:extLst>
      <p:ext uri="{BB962C8B-B14F-4D97-AF65-F5344CB8AC3E}">
        <p14:creationId xmlns:p14="http://schemas.microsoft.com/office/powerpoint/2010/main" val="4032758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24ED8-9193-0AC7-A766-3F7308B16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132" y="124955"/>
            <a:ext cx="10322668" cy="1565734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 м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яч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            «Ось м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яч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 олівці?»            «Ось олівці»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4DDAD620-2D46-4F6D-F3CC-86D3273B3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3969" y="2002614"/>
            <a:ext cx="3228275" cy="4167714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B9041F-36CF-3173-D121-007D094FE8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9" y="1803144"/>
            <a:ext cx="2825613" cy="37674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3D18A3-D388-D858-616F-30466810FB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691" y="2814133"/>
            <a:ext cx="2946468" cy="392862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182963-7CD0-708B-92D6-FF748430F2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6116" y="1034708"/>
            <a:ext cx="2825613" cy="195750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13DA183-7131-1E24-7068-2E43F8FF93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7475" y="3072042"/>
            <a:ext cx="2744254" cy="19140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14179E3-F5C1-2ACA-964C-A5F5C5C8E0B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9579" y="5065875"/>
            <a:ext cx="2320046" cy="1676881"/>
          </a:xfrm>
          <a:prstGeom prst="rect">
            <a:avLst/>
          </a:prstGeom>
        </p:spPr>
      </p:pic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AE18516D-90A3-242B-BBA4-8A7D211E72F2}"/>
              </a:ext>
            </a:extLst>
          </p:cNvPr>
          <p:cNvCxnSpPr>
            <a:cxnSpLocks/>
          </p:cNvCxnSpPr>
          <p:nvPr/>
        </p:nvCxnSpPr>
        <p:spPr>
          <a:xfrm>
            <a:off x="4152035" y="629072"/>
            <a:ext cx="104723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зі стрілкою 21">
            <a:extLst>
              <a:ext uri="{FF2B5EF4-FFF2-40B4-BE49-F238E27FC236}">
                <a16:creationId xmlns:a16="http://schemas.microsoft.com/office/drawing/2014/main" id="{6DC13D81-7AB7-2E23-455F-ACA9382AF497}"/>
              </a:ext>
            </a:extLst>
          </p:cNvPr>
          <p:cNvCxnSpPr>
            <a:cxnSpLocks/>
          </p:cNvCxnSpPr>
          <p:nvPr/>
        </p:nvCxnSpPr>
        <p:spPr>
          <a:xfrm>
            <a:off x="4572849" y="1248399"/>
            <a:ext cx="104723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259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51AB5-4C23-16C2-DE11-C0C2D9A4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91" y="165471"/>
            <a:ext cx="11110609" cy="1525217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мовлення дітей сприяють ті вправи і ситуації, які цікаві дитині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9DFE6EEF-FFD6-4B71-29C0-AB6A5D4C4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79" y="3102835"/>
            <a:ext cx="3082553" cy="363351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208A47-3443-036F-5CB1-726BD5CB13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471" y="2274920"/>
            <a:ext cx="2847367" cy="37964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56E6CA-11B6-9B1E-815B-CCE728E8F2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427" y="4260814"/>
            <a:ext cx="3359151" cy="2519363"/>
          </a:xfrm>
          <a:prstGeom prst="rect">
            <a:avLst/>
          </a:prstGeom>
        </p:spPr>
      </p:pic>
      <p:pic>
        <p:nvPicPr>
          <p:cNvPr id="10" name="Місце для вмісту 4">
            <a:extLst>
              <a:ext uri="{FF2B5EF4-FFF2-40B4-BE49-F238E27FC236}">
                <a16:creationId xmlns:a16="http://schemas.microsoft.com/office/drawing/2014/main" id="{E493E459-01D6-E8FB-288F-ABA06D645B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318" y="1858114"/>
            <a:ext cx="2847367" cy="231505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F0B471C-0706-5920-9922-F048EC7770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0862" y="1010571"/>
            <a:ext cx="2467815" cy="277238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3A0310A-092F-D8AB-2642-57785E2292B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982" y="3908847"/>
            <a:ext cx="2120629" cy="282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53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42E5D-9466-6D6F-7114-50BE8A671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936" y="170571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 на основі якої ми вчимо дітей ставити запитання: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777CB6-6C41-2FA1-2FE8-6C08D94A2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11" y="1524067"/>
            <a:ext cx="11429999" cy="516336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AutoNum type="arabicPeriod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Тара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Делані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"Розвиток основних навичок у дітей з аутизмом" 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Сара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Ньюмен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"Ігри та заняття з особливою дитиною" 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Мері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Лінч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Барбера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"Дитячий аутизм та вербально-поведінковий підхід".                     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Хаустов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"Формування життєвих компетенцій у дітей з РАС" 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С.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Сандрикова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"Логопедичні ігри та вправи для розвитку мовлення дітей з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аутистичними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розладами" 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К. Шеремет, Н. В.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Базима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"Розвиток мовленнєвої активності дітей з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аутистичними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порушеннями старшого дошкільного віку" 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Скрипник Т.В.,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Беляк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С.В. Роль візуальної підтримки в комунікативно-мовленнєвому розвитку дітей з аутизмом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2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A8628-ABBE-8A4F-E72E-CFA36EDC5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64" y="184826"/>
            <a:ext cx="11289516" cy="2762655"/>
          </a:xfrm>
        </p:spPr>
        <p:txBody>
          <a:bodyPr>
            <a:normAutofit fontScale="90000"/>
          </a:bodyPr>
          <a:lstStyle/>
          <a:p>
            <a:r>
              <a:rPr lang="uk-UA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мовлення у дітей з РАС</a:t>
            </a:r>
            <a:br>
              <a:rPr lang="uk-UA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Усне мовлення й усне мовленнєве висловлювання формуються у дітей з нормальним мовленнєвим розвитком до 2 – 3 років. А саме в цей час у дітей з РАС все більш помітним стає поступове відставання у розвитку мовлення.</a:t>
            </a:r>
            <a:br>
              <a:rPr lang="ru-UA" sz="1800" dirty="0"/>
            </a:br>
            <a:endParaRPr lang="ru-UA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BDE20FBD-8876-5535-701F-929949445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7096" y="2192635"/>
            <a:ext cx="3584239" cy="469425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0148CB-61D4-AFE3-6A77-06AC07C361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8222" y="2315943"/>
            <a:ext cx="3481700" cy="42339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615422-A879-E69A-C04B-EC972BDF53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646" y="2595305"/>
            <a:ext cx="3058402" cy="407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3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B6A08-56CF-B6CB-6722-C35416F9A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131" y="-149720"/>
            <a:ext cx="10410217" cy="1572791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моїй практиці є дітки з РАС старшого віку з різними рівнями мовленнєвого розвитку.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60D070-DD60-CB2C-F028-D762DB4CBD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811" y="1380906"/>
            <a:ext cx="2210334" cy="3720139"/>
          </a:xfrm>
          <a:prstGeom prst="rect">
            <a:avLst/>
          </a:prstGeom>
        </p:spPr>
      </p:pic>
      <p:pic>
        <p:nvPicPr>
          <p:cNvPr id="11" name="Місце для вмісту 10">
            <a:extLst>
              <a:ext uri="{FF2B5EF4-FFF2-40B4-BE49-F238E27FC236}">
                <a16:creationId xmlns:a16="http://schemas.microsoft.com/office/drawing/2014/main" id="{03C7407D-8254-B518-8E6E-119BC1968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0509" y="1189766"/>
            <a:ext cx="2266221" cy="2709191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A4E40C3-D12C-25E4-7207-5D64889AFE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1311" y="3095997"/>
            <a:ext cx="2733080" cy="36441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58A6B98-6F09-2B5A-8CA8-60DE5FA948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09" y="1563902"/>
            <a:ext cx="2515611" cy="33541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74E9F91-2393-896D-ABFE-B577A76B2E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6794" y="4055772"/>
            <a:ext cx="2419350" cy="271819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8585985-B0F3-B88A-FCA3-9DABE26D925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56"/>
          <a:stretch/>
        </p:blipFill>
        <p:spPr>
          <a:xfrm>
            <a:off x="1637994" y="4136535"/>
            <a:ext cx="2419350" cy="263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37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DCDB8-0452-AE04-5A23-6B7AA8CC1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248"/>
            <a:ext cx="10515600" cy="1325563"/>
          </a:xfrm>
        </p:spPr>
        <p:txBody>
          <a:bodyPr>
            <a:no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власного особистісного розвитку та успішної соціалізації дитина повинна навчитися спілкуватися з оточуючими, навчитися пізнавати світ за допомогою мови і мовлення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BA2D3B30-BF9B-CBF0-2347-6BB9DC2CF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7197" y="1431797"/>
            <a:ext cx="3660794" cy="4881059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059337-4CD1-91C8-D7AA-014604122F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9" y="1587552"/>
            <a:ext cx="3543977" cy="47253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AB49A4-8BE2-4544-2211-50220E7DAC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603" y="1700415"/>
            <a:ext cx="3660794" cy="488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27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5DCC7-82E3-D850-D66E-FEB73D1D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604" y="365125"/>
            <a:ext cx="4717915" cy="1833325"/>
          </a:xfrm>
        </p:spPr>
        <p:txBody>
          <a:bodyPr/>
          <a:lstStyle/>
          <a:p>
            <a:endParaRPr lang="ru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F034CB7B-4411-7CEC-2930-B0824DCC8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72" y="161420"/>
            <a:ext cx="5706122" cy="3038980"/>
          </a:xfrm>
        </p:spPr>
      </p:pic>
      <p:pic>
        <p:nvPicPr>
          <p:cNvPr id="6" name="Місце для вмісту 4">
            <a:extLst>
              <a:ext uri="{FF2B5EF4-FFF2-40B4-BE49-F238E27FC236}">
                <a16:creationId xmlns:a16="http://schemas.microsoft.com/office/drawing/2014/main" id="{CFF1A053-D060-AB03-3C8C-F62FA1060C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7625" y="1281787"/>
            <a:ext cx="5071124" cy="3583581"/>
          </a:xfrm>
          <a:prstGeom prst="rect">
            <a:avLst/>
          </a:prstGeom>
        </p:spPr>
      </p:pic>
      <p:pic>
        <p:nvPicPr>
          <p:cNvPr id="7" name="Місце для вмісту 4">
            <a:extLst>
              <a:ext uri="{FF2B5EF4-FFF2-40B4-BE49-F238E27FC236}">
                <a16:creationId xmlns:a16="http://schemas.microsoft.com/office/drawing/2014/main" id="{57378E5B-8C73-EB07-FCAD-C9E3FDC40A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93" y="3332002"/>
            <a:ext cx="6831481" cy="33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37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0EEB5-CD0E-82E2-BDF2-392DDDC91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9106" y="3035030"/>
            <a:ext cx="8570068" cy="10700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 «Що заховано?»</a:t>
            </a:r>
            <a:br>
              <a:rPr lang="uk-UA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демонструє закриту </a:t>
            </a:r>
            <a:b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непрозору коробочку, </a:t>
            </a:r>
            <a:b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якій заховано будь-який предмет, </a:t>
            </a:r>
            <a:b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відповідає на запитання </a:t>
            </a:r>
            <a:b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«Що?» або «Хто?»</a:t>
            </a:r>
            <a:endParaRPr lang="ru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7C68B11D-FA60-3E67-50E1-82DF00FA6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570" y="346412"/>
            <a:ext cx="4623881" cy="6165176"/>
          </a:xfrm>
        </p:spPr>
      </p:pic>
    </p:spTree>
    <p:extLst>
      <p:ext uri="{BB962C8B-B14F-4D97-AF65-F5344CB8AC3E}">
        <p14:creationId xmlns:p14="http://schemas.microsoft.com/office/powerpoint/2010/main" val="242950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BD4E1-6B55-8DB7-91B9-2279FEDAF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16" y="126459"/>
            <a:ext cx="11193688" cy="1564229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«Чарівна торбинка»</a:t>
            </a:r>
            <a:br>
              <a:rPr lang="uk-UA" dirty="0"/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незнайома річ          «Що це?»          підказка           закріплення правильної відповіді 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B92E73BB-4C72-65BB-4D82-70701829B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0235" y="1865786"/>
            <a:ext cx="4180569" cy="463966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2B20FC-911D-55CC-6401-143B02AB51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2972" y="2464713"/>
            <a:ext cx="3779662" cy="42668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9CEE66-2689-F11E-A332-549F3CD7EE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00" y="2059617"/>
            <a:ext cx="3707571" cy="4252002"/>
          </a:xfrm>
          <a:prstGeom prst="rect">
            <a:avLst/>
          </a:prstGeom>
        </p:spPr>
      </p:pic>
      <p:cxnSp>
        <p:nvCxnSpPr>
          <p:cNvPr id="10" name="Пряма зі стрілкою 9">
            <a:extLst>
              <a:ext uri="{FF2B5EF4-FFF2-40B4-BE49-F238E27FC236}">
                <a16:creationId xmlns:a16="http://schemas.microsoft.com/office/drawing/2014/main" id="{EC22FBC0-40AB-CD3D-D704-3B4BFE70BD14}"/>
              </a:ext>
            </a:extLst>
          </p:cNvPr>
          <p:cNvCxnSpPr>
            <a:cxnSpLocks/>
          </p:cNvCxnSpPr>
          <p:nvPr/>
        </p:nvCxnSpPr>
        <p:spPr>
          <a:xfrm>
            <a:off x="8328447" y="1050588"/>
            <a:ext cx="679366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2F1E6434-3722-8AFC-7AAA-99684BF2BEBD}"/>
              </a:ext>
            </a:extLst>
          </p:cNvPr>
          <p:cNvCxnSpPr>
            <a:cxnSpLocks/>
          </p:cNvCxnSpPr>
          <p:nvPr/>
        </p:nvCxnSpPr>
        <p:spPr>
          <a:xfrm>
            <a:off x="3610531" y="1050588"/>
            <a:ext cx="542037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зі стрілкою 13">
            <a:extLst>
              <a:ext uri="{FF2B5EF4-FFF2-40B4-BE49-F238E27FC236}">
                <a16:creationId xmlns:a16="http://schemas.microsoft.com/office/drawing/2014/main" id="{1595361D-F61B-75B1-FE5C-29A828E1EBEF}"/>
              </a:ext>
            </a:extLst>
          </p:cNvPr>
          <p:cNvCxnSpPr>
            <a:cxnSpLocks/>
          </p:cNvCxnSpPr>
          <p:nvPr/>
        </p:nvCxnSpPr>
        <p:spPr>
          <a:xfrm>
            <a:off x="6095999" y="1050588"/>
            <a:ext cx="547187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471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05602-AEE4-F81A-7DD6-6D3EA25EC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679" y="109431"/>
            <a:ext cx="10361579" cy="159315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 урізноманітнити ситуацію, замість іграшок можна використовувати картинки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B437DE04-72E1-294A-B66B-965ECC14B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8813" y="1893406"/>
            <a:ext cx="3113676" cy="356199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DE2B62-D492-012D-58BE-490E52BF28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1263" y="2319299"/>
            <a:ext cx="3140373" cy="41871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2EC0EB-7CD8-1F92-6B7E-DFC189D6FD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1" y="2661976"/>
            <a:ext cx="3010680" cy="40142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FBF5055-15F9-311F-4780-C0D3F14F99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5089" y="1893406"/>
            <a:ext cx="2618998" cy="277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34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04D65-6459-22BF-2F76-8977F1D41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484" y="365126"/>
            <a:ext cx="4931925" cy="714644"/>
          </a:xfrm>
        </p:spPr>
        <p:txBody>
          <a:bodyPr>
            <a:normAutofit/>
          </a:bodyPr>
          <a:lstStyle/>
          <a:p>
            <a:endParaRPr lang="ru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C30509E4-A4F9-A849-7BC7-A856C1505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945" y="119049"/>
            <a:ext cx="10496144" cy="6619902"/>
          </a:xfrm>
        </p:spPr>
      </p:pic>
    </p:spTree>
    <p:extLst>
      <p:ext uri="{BB962C8B-B14F-4D97-AF65-F5344CB8AC3E}">
        <p14:creationId xmlns:p14="http://schemas.microsoft.com/office/powerpoint/2010/main" val="31463591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209</Words>
  <Application>Microsoft Office PowerPoint</Application>
  <PresentationFormat>Широкий екран</PresentationFormat>
  <Paragraphs>19</Paragraphs>
  <Slides>12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Times New Roman</vt:lpstr>
      <vt:lpstr>Тема Office</vt:lpstr>
      <vt:lpstr>ЯК НАВЧИТИ ДИТИНУ З РАС СТАВИТИ ЗАПИТАННЯ</vt:lpstr>
      <vt:lpstr>Розвиток мовлення у дітей з РАС Усне мовлення й усне мовленнєве висловлювання формуються у дітей з нормальним мовленнєвим розвитком до 2 – 3 років. А саме в цей час у дітей з РАС все більш помітним стає поступове відставання у розвитку мовлення. </vt:lpstr>
      <vt:lpstr>В моїй практиці є дітки з РАС старшого віку з різними рівнями мовленнєвого розвитку.</vt:lpstr>
      <vt:lpstr>Для власного особистісного розвитку та успішної соціалізації дитина повинна навчитися спілкуватися з оточуючими, навчитися пізнавати світ за допомогою мови і мовлення</vt:lpstr>
      <vt:lpstr>Презентація PowerPoint</vt:lpstr>
      <vt:lpstr>Гра «Що заховано?»  Учитель-логопед демонструє закриту  непрозору коробочку,  в якій заховано будь-який предмет,  що відповідає на запитання  «Що?» або «Хто?»</vt:lpstr>
      <vt:lpstr>«Чарівна торбинка» 1 незнайома річ          «Що це?»          підказка           закріплення правильної відповіді </vt:lpstr>
      <vt:lpstr>Щоб урізноманітнити ситуацію, замість іграшок можна використовувати картинки</vt:lpstr>
      <vt:lpstr>Презентація PowerPoint</vt:lpstr>
      <vt:lpstr>«Де м’яч?»            «Ось м’яч» «Де олівці?»            «Ось олівці»</vt:lpstr>
      <vt:lpstr>Розвитку мовлення дітей сприяють ті вправи і ситуації, які цікаві дитині</vt:lpstr>
      <vt:lpstr>Література на основі якої ми вчимо дітей ставити запитання: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НАВЧИТИ ДИТИНУ З РАС СТАВИТИ ЗАПИТАННЯ</dc:title>
  <dc:creator>gorashmaria25@gmail.com</dc:creator>
  <cp:lastModifiedBy>Директор</cp:lastModifiedBy>
  <cp:revision>2</cp:revision>
  <cp:lastPrinted>2024-08-20T09:23:34Z</cp:lastPrinted>
  <dcterms:created xsi:type="dcterms:W3CDTF">2024-08-20T06:52:37Z</dcterms:created>
  <dcterms:modified xsi:type="dcterms:W3CDTF">2024-09-12T09:52:12Z</dcterms:modified>
</cp:coreProperties>
</file>