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2"/>
  </p:notesMasterIdLst>
  <p:handoutMasterIdLst>
    <p:handoutMasterId r:id="rId23"/>
  </p:handoutMasterIdLst>
  <p:sldIdLst>
    <p:sldId id="257" r:id="rId2"/>
    <p:sldId id="258" r:id="rId3"/>
    <p:sldId id="259" r:id="rId4"/>
    <p:sldId id="260" r:id="rId5"/>
    <p:sldId id="261" r:id="rId6"/>
    <p:sldId id="262" r:id="rId7"/>
    <p:sldId id="263" r:id="rId8"/>
    <p:sldId id="264" r:id="rId9"/>
    <p:sldId id="269" r:id="rId10"/>
    <p:sldId id="268" r:id="rId11"/>
    <p:sldId id="265" r:id="rId12"/>
    <p:sldId id="266" r:id="rId13"/>
    <p:sldId id="276" r:id="rId14"/>
    <p:sldId id="267" r:id="rId15"/>
    <p:sldId id="271" r:id="rId16"/>
    <p:sldId id="272" r:id="rId17"/>
    <p:sldId id="270" r:id="rId18"/>
    <p:sldId id="275" r:id="rId19"/>
    <p:sldId id="274" r:id="rId20"/>
    <p:sldId id="273" r:id="rId21"/>
  </p:sldIdLst>
  <p:sldSz cx="12192000" cy="6858000"/>
  <p:notesSz cx="6858000" cy="9144000"/>
  <p:defaultTextStyle>
    <a:defPPr rtl="0">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111" d="100"/>
          <a:sy n="111" d="100"/>
        </p:scale>
        <p:origin x="510" y="102"/>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Місце для дати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A381FAE-15FF-408E-AA2B-C37751097313}" type="datetime1">
              <a:rPr lang="uk-UA" smtClean="0"/>
              <a:t>12.09.2024</a:t>
            </a:fld>
            <a:endParaRPr lang="en-US"/>
          </a:p>
        </p:txBody>
      </p:sp>
      <p:sp>
        <p:nvSpPr>
          <p:cNvPr id="4" name="Місце для нижнього колонтитула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Місце для номера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D1D9EEC-7951-4834-BECA-1084E74FBF5B}" type="datetime1">
              <a:rPr lang="uk-UA" smtClean="0"/>
              <a:t>12.09.2024</a:t>
            </a:fld>
            <a:endParaRPr lang="en-US"/>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uk"/>
              <a:t>Зразки заголовків</a:t>
            </a:r>
            <a:endParaRPr lang="en-US"/>
          </a:p>
          <a:p>
            <a:pPr lvl="1" rtl="0"/>
            <a:r>
              <a:rPr lang="uk"/>
              <a:t>Другий рівень</a:t>
            </a:r>
          </a:p>
          <a:p>
            <a:pPr lvl="2" rtl="0"/>
            <a:r>
              <a:rPr lang="uk"/>
              <a:t>Третій рівень</a:t>
            </a:r>
          </a:p>
          <a:p>
            <a:pPr lvl="3" rtl="0"/>
            <a:r>
              <a:rPr lang="uk"/>
              <a:t>Четвертий рівень</a:t>
            </a:r>
          </a:p>
          <a:p>
            <a:pPr lvl="4" rtl="0"/>
            <a:r>
              <a:rPr lang="uk"/>
              <a:t>П’ятий рівень</a:t>
            </a:r>
            <a:endParaRPr lang="en-US"/>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7" name="Прямокутник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Заголовок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uk-UA"/>
              <a:t>Клацніть, щоб редагувати стиль зразка заголовка</a:t>
            </a:r>
            <a:endParaRPr lang="en-US" dirty="0"/>
          </a:p>
        </p:txBody>
      </p:sp>
      <p:sp>
        <p:nvSpPr>
          <p:cNvPr id="3" name="Підзаголовок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uk-UA"/>
              <a:t>Клацніть, щоб редагувати стиль зразка підзаголовка</a:t>
            </a:r>
            <a:endParaRPr lang="en-US" dirty="0"/>
          </a:p>
        </p:txBody>
      </p:sp>
      <p:sp>
        <p:nvSpPr>
          <p:cNvPr id="8" name="Місце для дати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B46B91BF-9D4B-4E79-8BB2-DC14E694389B}" type="datetime1">
              <a:rPr lang="uk-UA" smtClean="0"/>
              <a:t>12.09.2024</a:t>
            </a:fld>
            <a:endParaRPr lang="en-US" dirty="0"/>
          </a:p>
        </p:txBody>
      </p:sp>
      <p:sp>
        <p:nvSpPr>
          <p:cNvPr id="9" name="Місце для нижнього колонтитула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Місце для номера слайда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581192" y="702156"/>
            <a:ext cx="11029616" cy="1013800"/>
          </a:xfrm>
        </p:spPr>
        <p:txBody>
          <a:bodyPr rtlCol="0"/>
          <a:lstStyle/>
          <a:p>
            <a:pPr rtl="0"/>
            <a:r>
              <a:rPr lang="uk-UA"/>
              <a:t>Клацніть, щоб редагувати стиль зразка заголовка</a:t>
            </a:r>
            <a:endParaRPr lang="en-US" dirty="0"/>
          </a:p>
        </p:txBody>
      </p:sp>
      <p:sp>
        <p:nvSpPr>
          <p:cNvPr id="3" name="Місце для вертикального тексту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дати 3"/>
          <p:cNvSpPr>
            <a:spLocks noGrp="1"/>
          </p:cNvSpPr>
          <p:nvPr>
            <p:ph type="dt" sz="half" idx="10"/>
          </p:nvPr>
        </p:nvSpPr>
        <p:spPr/>
        <p:txBody>
          <a:bodyPr rtlCol="0"/>
          <a:lstStyle/>
          <a:p>
            <a:pPr rtl="0"/>
            <a:fld id="{F109ECB2-51F8-488F-9EB0-765C7CD06D49}" type="datetime1">
              <a:rPr lang="uk-UA" smtClean="0"/>
              <a:t>12.09.2024</a:t>
            </a:fld>
            <a:endParaRPr lang="en-US" dirty="0"/>
          </a:p>
        </p:txBody>
      </p:sp>
      <p:sp>
        <p:nvSpPr>
          <p:cNvPr id="5" name="Місце для нижнього колонтитула 4"/>
          <p:cNvSpPr>
            <a:spLocks noGrp="1"/>
          </p:cNvSpPr>
          <p:nvPr>
            <p:ph type="ftr" sz="quarter" idx="11"/>
          </p:nvPr>
        </p:nvSpPr>
        <p:spPr/>
        <p:txBody>
          <a:bodyPr rtlCol="0"/>
          <a:lstStyle/>
          <a:p>
            <a:pPr rtl="0"/>
            <a:endParaRPr lang="en-US" dirty="0"/>
          </a:p>
        </p:txBody>
      </p:sp>
      <p:sp>
        <p:nvSpPr>
          <p:cNvPr id="6" name="Місце для номера слайда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7" name="Прямокутник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Вертикальний заголовок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uk-UA"/>
              <a:t>Клацніть, щоб редагувати стиль зразка заголовка</a:t>
            </a:r>
            <a:endParaRPr lang="en-US" dirty="0"/>
          </a:p>
        </p:txBody>
      </p:sp>
      <p:sp>
        <p:nvSpPr>
          <p:cNvPr id="3" name="Місце для вертикального тексту 2"/>
          <p:cNvSpPr>
            <a:spLocks noGrp="1"/>
          </p:cNvSpPr>
          <p:nvPr>
            <p:ph type="body" orient="vert" idx="1"/>
          </p:nvPr>
        </p:nvSpPr>
        <p:spPr>
          <a:xfrm>
            <a:off x="774923" y="863600"/>
            <a:ext cx="7161625" cy="4807326"/>
          </a:xfrm>
        </p:spPr>
        <p:txBody>
          <a:bodyPr vert="eaVert" rtlCol="0" anchor="t"/>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8" name="Прямокутник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Прямокутник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Прямокутник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Місце для дати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C7FA2293-FBC8-4D8D-8BE9-6D136E593A44}" type="datetime1">
              <a:rPr lang="uk-UA" smtClean="0"/>
              <a:t>12.09.2024</a:t>
            </a:fld>
            <a:endParaRPr lang="en-US" dirty="0"/>
          </a:p>
        </p:txBody>
      </p:sp>
      <p:sp>
        <p:nvSpPr>
          <p:cNvPr id="12" name="Місце для нижнього колонтитула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Місце для номера слайда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2" y="702156"/>
            <a:ext cx="11029616" cy="1188720"/>
          </a:xfrm>
        </p:spPr>
        <p:txBody>
          <a:bodyPr rtlCol="0"/>
          <a:lstStyle/>
          <a:p>
            <a:pPr rtl="0"/>
            <a:r>
              <a:rPr lang="uk-UA"/>
              <a:t>Клацніть, щоб редагувати стиль зразка заголовка</a:t>
            </a:r>
            <a:endParaRPr lang="en-US" dirty="0"/>
          </a:p>
        </p:txBody>
      </p:sp>
      <p:sp>
        <p:nvSpPr>
          <p:cNvPr id="3" name="Місце для вмісту 2"/>
          <p:cNvSpPr>
            <a:spLocks noGrp="1"/>
          </p:cNvSpPr>
          <p:nvPr>
            <p:ph idx="1"/>
          </p:nvPr>
        </p:nvSpPr>
        <p:spPr>
          <a:xfrm>
            <a:off x="581192" y="2340864"/>
            <a:ext cx="11029615" cy="3634486"/>
          </a:xfrm>
        </p:spPr>
        <p:txBody>
          <a:bodyPr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8" name="Місце для дати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30E0EE9C-C944-4A4C-ABDA-7B72095BA763}" type="datetime1">
              <a:rPr lang="uk-UA" smtClean="0"/>
              <a:t>12.09.2024</a:t>
            </a:fld>
            <a:endParaRPr lang="en-US" dirty="0"/>
          </a:p>
        </p:txBody>
      </p:sp>
      <p:sp>
        <p:nvSpPr>
          <p:cNvPr id="9" name="Місце для нижнього колонтитула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Місце для номера слайда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8" name="Прямокутник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Заголовок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uk-UA"/>
              <a:t>Клацніть, щоб редагувати стиль зразка заголовка</a:t>
            </a:r>
            <a:endParaRPr lang="en-US" dirty="0"/>
          </a:p>
        </p:txBody>
      </p:sp>
      <p:sp>
        <p:nvSpPr>
          <p:cNvPr id="3" name="Місце для тексту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uk-UA"/>
              <a:t>Клацніть, щоб відредагувати стилі зразків тексту</a:t>
            </a:r>
          </a:p>
        </p:txBody>
      </p:sp>
      <p:sp>
        <p:nvSpPr>
          <p:cNvPr id="7" name="Місце для дати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12E3075B-A75C-4242-8980-779EA079E6AA}" type="datetime1">
              <a:rPr lang="uk-UA" smtClean="0"/>
              <a:t>12.09.2024</a:t>
            </a:fld>
            <a:endParaRPr lang="en-US" dirty="0"/>
          </a:p>
        </p:txBody>
      </p:sp>
      <p:sp>
        <p:nvSpPr>
          <p:cNvPr id="9" name="Місце для нижнього колонтитула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Місце для номера слайда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елементи вміст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3" y="729658"/>
            <a:ext cx="11029616" cy="988332"/>
          </a:xfrm>
        </p:spPr>
        <p:txBody>
          <a:bodyPr rtlCol="0"/>
          <a:lstStyle/>
          <a:p>
            <a:pPr rtl="0"/>
            <a:r>
              <a:rPr lang="uk-UA"/>
              <a:t>Клацніть, щоб редагувати стиль зразка заголовка</a:t>
            </a:r>
            <a:endParaRPr lang="en-US" dirty="0"/>
          </a:p>
        </p:txBody>
      </p:sp>
      <p:sp>
        <p:nvSpPr>
          <p:cNvPr id="3" name="Місце для вмісту 2"/>
          <p:cNvSpPr>
            <a:spLocks noGrp="1"/>
          </p:cNvSpPr>
          <p:nvPr>
            <p:ph sz="half" idx="1"/>
          </p:nvPr>
        </p:nvSpPr>
        <p:spPr>
          <a:xfrm>
            <a:off x="581193" y="2228003"/>
            <a:ext cx="5194767" cy="3633047"/>
          </a:xfrm>
        </p:spPr>
        <p:txBody>
          <a:bodyPr rtlCol="0">
            <a:normAutofit/>
          </a:body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вмісту 3"/>
          <p:cNvSpPr>
            <a:spLocks noGrp="1"/>
          </p:cNvSpPr>
          <p:nvPr>
            <p:ph sz="half" idx="2"/>
          </p:nvPr>
        </p:nvSpPr>
        <p:spPr>
          <a:xfrm>
            <a:off x="6416039" y="2228003"/>
            <a:ext cx="5194769" cy="3633047"/>
          </a:xfrm>
        </p:spPr>
        <p:txBody>
          <a:bodyPr rtlCol="0">
            <a:normAutofit/>
          </a:body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5" name="Місце для дати 4"/>
          <p:cNvSpPr>
            <a:spLocks noGrp="1"/>
          </p:cNvSpPr>
          <p:nvPr>
            <p:ph type="dt" sz="half" idx="10"/>
          </p:nvPr>
        </p:nvSpPr>
        <p:spPr/>
        <p:txBody>
          <a:bodyPr rtlCol="0"/>
          <a:lstStyle/>
          <a:p>
            <a:pPr rtl="0"/>
            <a:fld id="{EB5EF409-8007-4C83-98AF-6F9C69989EBB}" type="datetime1">
              <a:rPr lang="uk-UA" smtClean="0"/>
              <a:t>12.09.2024</a:t>
            </a:fld>
            <a:endParaRPr lang="en-US" dirty="0"/>
          </a:p>
        </p:txBody>
      </p:sp>
      <p:sp>
        <p:nvSpPr>
          <p:cNvPr id="6" name="Місце для нижнього колонтитула 5"/>
          <p:cNvSpPr>
            <a:spLocks noGrp="1"/>
          </p:cNvSpPr>
          <p:nvPr>
            <p:ph type="ftr" sz="quarter" idx="11"/>
          </p:nvPr>
        </p:nvSpPr>
        <p:spPr/>
        <p:txBody>
          <a:bodyPr rtlCol="0"/>
          <a:lstStyle/>
          <a:p>
            <a:pPr rtl="0"/>
            <a:endParaRPr lang="en-US" dirty="0"/>
          </a:p>
        </p:txBody>
      </p:sp>
      <p:sp>
        <p:nvSpPr>
          <p:cNvPr id="7" name="Місце для номера слайда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Порівняння">
    <p:spTree>
      <p:nvGrpSpPr>
        <p:cNvPr id="1" name=""/>
        <p:cNvGrpSpPr/>
        <p:nvPr/>
      </p:nvGrpSpPr>
      <p:grpSpPr>
        <a:xfrm>
          <a:off x="0" y="0"/>
          <a:ext cx="0" cy="0"/>
          <a:chOff x="0" y="0"/>
          <a:chExt cx="0" cy="0"/>
        </a:xfrm>
      </p:grpSpPr>
      <p:sp>
        <p:nvSpPr>
          <p:cNvPr id="12" name="Заголовок 1"/>
          <p:cNvSpPr>
            <a:spLocks noGrp="1"/>
          </p:cNvSpPr>
          <p:nvPr>
            <p:ph type="title"/>
          </p:nvPr>
        </p:nvSpPr>
        <p:spPr>
          <a:xfrm>
            <a:off x="581193" y="729658"/>
            <a:ext cx="11029616" cy="988332"/>
          </a:xfrm>
        </p:spPr>
        <p:txBody>
          <a:bodyPr rtlCol="0"/>
          <a:lstStyle/>
          <a:p>
            <a:pPr rtl="0"/>
            <a:r>
              <a:rPr lang="uk-UA"/>
              <a:t>Клацніть, щоб редагувати стиль зразка заголовка</a:t>
            </a:r>
            <a:endParaRPr lang="en-US" dirty="0"/>
          </a:p>
        </p:txBody>
      </p:sp>
      <p:sp>
        <p:nvSpPr>
          <p:cNvPr id="3" name="Місце для тексту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4" name="Місце для вмісту 3"/>
          <p:cNvSpPr>
            <a:spLocks noGrp="1"/>
          </p:cNvSpPr>
          <p:nvPr>
            <p:ph sz="half" idx="2"/>
          </p:nvPr>
        </p:nvSpPr>
        <p:spPr>
          <a:xfrm>
            <a:off x="581194" y="2926052"/>
            <a:ext cx="5194766" cy="2934999"/>
          </a:xfrm>
        </p:spPr>
        <p:txBody>
          <a:bodyPr rtlCol="0" anchor="t">
            <a:normAutofit/>
          </a:body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5" name="Місце для тексту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uk-UA"/>
              <a:t>Клацніть, щоб відредагувати стилі зразків тексту</a:t>
            </a:r>
          </a:p>
        </p:txBody>
      </p:sp>
      <p:sp>
        <p:nvSpPr>
          <p:cNvPr id="6" name="Місце для вмісту 5"/>
          <p:cNvSpPr>
            <a:spLocks noGrp="1"/>
          </p:cNvSpPr>
          <p:nvPr>
            <p:ph sz="quarter" idx="4"/>
          </p:nvPr>
        </p:nvSpPr>
        <p:spPr>
          <a:xfrm>
            <a:off x="6416037" y="2926052"/>
            <a:ext cx="5194771" cy="2934999"/>
          </a:xfrm>
        </p:spPr>
        <p:txBody>
          <a:bodyPr rtlCol="0" anchor="t">
            <a:normAutofit/>
          </a:body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7" name="Місце для дати 6"/>
          <p:cNvSpPr>
            <a:spLocks noGrp="1"/>
          </p:cNvSpPr>
          <p:nvPr>
            <p:ph type="dt" sz="half" idx="10"/>
          </p:nvPr>
        </p:nvSpPr>
        <p:spPr/>
        <p:txBody>
          <a:bodyPr rtlCol="0"/>
          <a:lstStyle/>
          <a:p>
            <a:pPr rtl="0"/>
            <a:fld id="{2A914258-79D2-4A3F-9A8F-E300532220F7}" type="datetime1">
              <a:rPr lang="uk-UA" smtClean="0"/>
              <a:t>12.09.2024</a:t>
            </a:fld>
            <a:endParaRPr lang="en-US" dirty="0"/>
          </a:p>
        </p:txBody>
      </p:sp>
      <p:sp>
        <p:nvSpPr>
          <p:cNvPr id="8" name="Місце для нижнього колонтитула 7"/>
          <p:cNvSpPr>
            <a:spLocks noGrp="1"/>
          </p:cNvSpPr>
          <p:nvPr>
            <p:ph type="ftr" sz="quarter" idx="11"/>
          </p:nvPr>
        </p:nvSpPr>
        <p:spPr/>
        <p:txBody>
          <a:bodyPr rtlCol="0"/>
          <a:lstStyle/>
          <a:p>
            <a:pPr rtl="0"/>
            <a:endParaRPr lang="en-US" dirty="0"/>
          </a:p>
        </p:txBody>
      </p:sp>
      <p:sp>
        <p:nvSpPr>
          <p:cNvPr id="9" name="Місце для номера слайда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575894" y="729658"/>
            <a:ext cx="11029616" cy="988332"/>
          </a:xfrm>
        </p:spPr>
        <p:txBody>
          <a:bodyPr rtlCol="0"/>
          <a:lstStyle/>
          <a:p>
            <a:pPr rtl="0"/>
            <a:r>
              <a:rPr lang="uk-UA"/>
              <a:t>Клацніть, щоб редагувати стиль зразка заголовка</a:t>
            </a:r>
            <a:endParaRPr lang="en-US" dirty="0"/>
          </a:p>
        </p:txBody>
      </p:sp>
      <p:sp>
        <p:nvSpPr>
          <p:cNvPr id="3" name="Місце для дати 2"/>
          <p:cNvSpPr>
            <a:spLocks noGrp="1"/>
          </p:cNvSpPr>
          <p:nvPr>
            <p:ph type="dt" sz="half" idx="10"/>
          </p:nvPr>
        </p:nvSpPr>
        <p:spPr/>
        <p:txBody>
          <a:bodyPr rtlCol="0"/>
          <a:lstStyle/>
          <a:p>
            <a:pPr rtl="0"/>
            <a:fld id="{08187B68-5F14-4571-BC1A-05903A29F025}" type="datetime1">
              <a:rPr lang="uk-UA" smtClean="0"/>
              <a:t>12.09.2024</a:t>
            </a:fld>
            <a:endParaRPr lang="en-US" dirty="0"/>
          </a:p>
        </p:txBody>
      </p:sp>
      <p:sp>
        <p:nvSpPr>
          <p:cNvPr id="4" name="Місце для нижнього колонтитула 3"/>
          <p:cNvSpPr>
            <a:spLocks noGrp="1"/>
          </p:cNvSpPr>
          <p:nvPr>
            <p:ph type="ftr" sz="quarter" idx="11"/>
          </p:nvPr>
        </p:nvSpPr>
        <p:spPr/>
        <p:txBody>
          <a:bodyPr rtlCol="0"/>
          <a:lstStyle/>
          <a:p>
            <a:pPr rtl="0"/>
            <a:endParaRPr lang="en-US" dirty="0"/>
          </a:p>
        </p:txBody>
      </p:sp>
      <p:sp>
        <p:nvSpPr>
          <p:cNvPr id="5" name="Місце для номера слайда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rtlCol="0"/>
          <a:lstStyle/>
          <a:p>
            <a:pPr rtl="0"/>
            <a:fld id="{9301B783-AD33-43C1-B548-6F784AA71EA8}" type="datetime1">
              <a:rPr lang="uk-UA" smtClean="0"/>
              <a:t>12.09.2024</a:t>
            </a:fld>
            <a:endParaRPr lang="en-US" dirty="0"/>
          </a:p>
        </p:txBody>
      </p:sp>
      <p:sp>
        <p:nvSpPr>
          <p:cNvPr id="3" name="Місце для нижнього колонтитула 2"/>
          <p:cNvSpPr>
            <a:spLocks noGrp="1"/>
          </p:cNvSpPr>
          <p:nvPr>
            <p:ph type="ftr" sz="quarter" idx="11"/>
          </p:nvPr>
        </p:nvSpPr>
        <p:spPr/>
        <p:txBody>
          <a:bodyPr rtlCol="0"/>
          <a:lstStyle/>
          <a:p>
            <a:pPr rtl="0"/>
            <a:endParaRPr lang="en-US" dirty="0"/>
          </a:p>
        </p:txBody>
      </p:sp>
      <p:sp>
        <p:nvSpPr>
          <p:cNvPr id="4" name="Місце для номера слайда 3"/>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9" name="Прямокутник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Заголовок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uk-UA"/>
              <a:t>Клацніть, щоб редагувати стиль зразка заголовка</a:t>
            </a:r>
            <a:endParaRPr lang="en-US" dirty="0"/>
          </a:p>
        </p:txBody>
      </p:sp>
      <p:sp>
        <p:nvSpPr>
          <p:cNvPr id="3" name="Місце для вмісту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тексту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8" name="Місце для дати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65F3FAAF-288A-41C0-A655-DD0E0998E5BD}" type="datetime1">
              <a:rPr lang="uk-UA" smtClean="0"/>
              <a:t>12.09.2024</a:t>
            </a:fld>
            <a:endParaRPr lang="en-US" dirty="0"/>
          </a:p>
        </p:txBody>
      </p:sp>
      <p:sp>
        <p:nvSpPr>
          <p:cNvPr id="10" name="Місце для нижнього колонтитула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Місце для номера слайда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uk-UA"/>
              <a:t>Клацніть, щоб редагувати стиль зразка заголовка</a:t>
            </a:r>
            <a:endParaRPr lang="en-US" dirty="0"/>
          </a:p>
        </p:txBody>
      </p:sp>
      <p:sp>
        <p:nvSpPr>
          <p:cNvPr id="3" name="Місце для зображення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uk-UA"/>
              <a:t>Клацніть піктограму, щоб додати зображення</a:t>
            </a:r>
            <a:endParaRPr lang="en-US" dirty="0"/>
          </a:p>
        </p:txBody>
      </p:sp>
      <p:sp>
        <p:nvSpPr>
          <p:cNvPr id="4" name="Місце для тексту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35D1E072-3C55-4DA2-A063-707E455D12D1}" type="datetime1">
              <a:rPr lang="uk-UA" smtClean="0"/>
              <a:t>12.09.2024</a:t>
            </a:fld>
            <a:endParaRPr lang="en-US" dirty="0"/>
          </a:p>
        </p:txBody>
      </p:sp>
      <p:sp>
        <p:nvSpPr>
          <p:cNvPr id="6" name="Місце для нижнього колонтитула 5"/>
          <p:cNvSpPr>
            <a:spLocks noGrp="1"/>
          </p:cNvSpPr>
          <p:nvPr>
            <p:ph type="ftr" sz="quarter" idx="11"/>
          </p:nvPr>
        </p:nvSpPr>
        <p:spPr/>
        <p:txBody>
          <a:bodyPr rtlCol="0"/>
          <a:lstStyle/>
          <a:p>
            <a:pPr algn="l" rtl="0"/>
            <a:endParaRPr lang="en-US" dirty="0"/>
          </a:p>
        </p:txBody>
      </p:sp>
      <p:sp>
        <p:nvSpPr>
          <p:cNvPr id="7" name="Місце для номера слайда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uk" dirty="0"/>
              <a:t>Зразок заголовка</a:t>
            </a:r>
            <a:endParaRPr lang="en-US" dirty="0"/>
          </a:p>
        </p:txBody>
      </p:sp>
      <p:sp>
        <p:nvSpPr>
          <p:cNvPr id="3" name="Місце для тексту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uk"/>
              <a:t>Зразки заголовків</a:t>
            </a:r>
          </a:p>
          <a:p>
            <a:pPr lvl="1" rtl="0"/>
            <a:r>
              <a:rPr lang="uk"/>
              <a:t>Другий рівень</a:t>
            </a:r>
          </a:p>
          <a:p>
            <a:pPr lvl="2" rtl="0"/>
            <a:r>
              <a:rPr lang="uk"/>
              <a:t>Третій рівень</a:t>
            </a:r>
          </a:p>
          <a:p>
            <a:pPr lvl="3" rtl="0"/>
            <a:r>
              <a:rPr lang="uk"/>
              <a:t>Четвертий рівень</a:t>
            </a:r>
          </a:p>
          <a:p>
            <a:pPr lvl="4" rtl="0"/>
            <a:r>
              <a:rPr lang="uk"/>
              <a:t>П’ятий рівень</a:t>
            </a:r>
            <a:endParaRPr lang="en-US" dirty="0"/>
          </a:p>
        </p:txBody>
      </p:sp>
      <p:sp>
        <p:nvSpPr>
          <p:cNvPr id="4" name="Місце для дати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964B058B-0179-4FC4-8AD5-D795E394D156}" type="datetime1">
              <a:rPr lang="uk-UA" smtClean="0"/>
              <a:t>12.09.2024</a:t>
            </a:fld>
            <a:endParaRPr lang="en-US" dirty="0"/>
          </a:p>
        </p:txBody>
      </p:sp>
      <p:sp>
        <p:nvSpPr>
          <p:cNvPr id="5" name="Місце для нижнього колонтитула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Місце для номера слайда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a:t>
            </a:fld>
            <a:endParaRPr lang="en-US" dirty="0"/>
          </a:p>
        </p:txBody>
      </p:sp>
      <p:sp>
        <p:nvSpPr>
          <p:cNvPr id="9" name="Прямокутник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Прямокутник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Прямокутник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Прямокутник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Підзаголовок 2">
            <a:extLst>
              <a:ext uri="{FF2B5EF4-FFF2-40B4-BE49-F238E27FC236}">
                <a16:creationId xmlns:a16="http://schemas.microsoft.com/office/drawing/2014/main" id="{835D6E6B-3353-491C-A3C6-F278D6CED8B3}"/>
              </a:ext>
            </a:extLst>
          </p:cNvPr>
          <p:cNvSpPr>
            <a:spLocks noGrp="1"/>
          </p:cNvSpPr>
          <p:nvPr>
            <p:ph type="subTitle" idx="1"/>
          </p:nvPr>
        </p:nvSpPr>
        <p:spPr>
          <a:xfrm>
            <a:off x="581194" y="2530540"/>
            <a:ext cx="10993546" cy="846469"/>
          </a:xfrm>
        </p:spPr>
        <p:txBody>
          <a:bodyPr rtlCol="0">
            <a:normAutofit/>
          </a:bodyPr>
          <a:lstStyle/>
          <a:p>
            <a:pPr algn="r" rtl="0"/>
            <a:r>
              <a:rPr lang="uk" sz="1400" b="1" dirty="0">
                <a:solidFill>
                  <a:schemeClr val="tx1"/>
                </a:solidFill>
              </a:rPr>
              <a:t>Вчитель – логопед КЗ «ЗДО №  </a:t>
            </a:r>
            <a:r>
              <a:rPr lang="uk" sz="1400" b="1" dirty="0">
                <a:solidFill>
                  <a:schemeClr val="tx1"/>
                </a:solidFill>
                <a:latin typeface="Arial Black" panose="020B0604020202020204" pitchFamily="34" charset="0"/>
                <a:cs typeface="Arial Black" panose="020B0604020202020204" pitchFamily="34" charset="0"/>
              </a:rPr>
              <a:t>59</a:t>
            </a:r>
            <a:r>
              <a:rPr lang="uk" sz="1400" b="1" dirty="0">
                <a:solidFill>
                  <a:schemeClr val="tx1"/>
                </a:solidFill>
              </a:rPr>
              <a:t> ВМР»</a:t>
            </a:r>
          </a:p>
          <a:p>
            <a:pPr algn="r" rtl="0"/>
            <a:r>
              <a:rPr lang="uk" sz="1400" b="1" dirty="0">
                <a:solidFill>
                  <a:schemeClr val="tx1"/>
                </a:solidFill>
              </a:rPr>
              <a:t>Татур Валентина Юріївна</a:t>
            </a:r>
          </a:p>
        </p:txBody>
      </p:sp>
      <p:sp>
        <p:nvSpPr>
          <p:cNvPr id="20" name="Прямокутник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22" name="Прямокутник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24" name="Прямокутник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pic>
        <p:nvPicPr>
          <p:cNvPr id="1026" name="Picture 2">
            <a:extLst>
              <a:ext uri="{FF2B5EF4-FFF2-40B4-BE49-F238E27FC236}">
                <a16:creationId xmlns:a16="http://schemas.microsoft.com/office/drawing/2014/main" id="{55550C76-D6FB-4F76-1392-DDC2156D47A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44305" y="2067033"/>
            <a:ext cx="5949831" cy="459104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1C21E816-31F5-48BB-BD02-D15F2F18B48A}"/>
              </a:ext>
            </a:extLst>
          </p:cNvPr>
          <p:cNvSpPr>
            <a:spLocks noGrp="1"/>
          </p:cNvSpPr>
          <p:nvPr>
            <p:ph type="ctrTitle"/>
          </p:nvPr>
        </p:nvSpPr>
        <p:spPr>
          <a:xfrm>
            <a:off x="1272209" y="1020431"/>
            <a:ext cx="10302531" cy="1475013"/>
          </a:xfrm>
        </p:spPr>
        <p:txBody>
          <a:bodyPr rtlCol="0">
            <a:normAutofit/>
          </a:bodyPr>
          <a:lstStyle/>
          <a:p>
            <a:pPr algn="ctr" rtl="0"/>
            <a:r>
              <a:rPr lang="uk" b="1" dirty="0"/>
              <a:t>Стимули та заохочення в роботі з дитиною </a:t>
            </a:r>
            <a:r>
              <a:rPr lang="uk-UA" b="1" dirty="0"/>
              <a:t>з </a:t>
            </a:r>
            <a:r>
              <a:rPr lang="uk" b="1" dirty="0"/>
              <a:t>аути</a:t>
            </a:r>
            <a:r>
              <a:rPr lang="uk-UA" b="1" dirty="0" err="1"/>
              <a:t>зм</a:t>
            </a:r>
            <a:r>
              <a:rPr lang="uk" b="1" dirty="0"/>
              <a:t>ом</a:t>
            </a:r>
          </a:p>
        </p:txBody>
      </p:sp>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596F7C-3622-D738-A35F-21F234C02DF7}"/>
              </a:ext>
            </a:extLst>
          </p:cNvPr>
          <p:cNvSpPr>
            <a:spLocks noGrp="1"/>
          </p:cNvSpPr>
          <p:nvPr>
            <p:ph type="title"/>
          </p:nvPr>
        </p:nvSpPr>
        <p:spPr>
          <a:xfrm>
            <a:off x="581193" y="729658"/>
            <a:ext cx="11029616" cy="988332"/>
          </a:xfrm>
        </p:spPr>
        <p:txBody>
          <a:bodyPr anchor="b">
            <a:normAutofit/>
          </a:bodyPr>
          <a:lstStyle/>
          <a:p>
            <a:pPr algn="ctr"/>
            <a:r>
              <a:rPr lang="uk-UA" b="1" dirty="0">
                <a:effectLst/>
              </a:rPr>
              <a:t>Слухова стимуляція</a:t>
            </a:r>
            <a:endParaRPr lang="uk-UA" b="1" dirty="0"/>
          </a:p>
        </p:txBody>
      </p:sp>
      <p:sp>
        <p:nvSpPr>
          <p:cNvPr id="3" name="Місце для вмісту 2">
            <a:extLst>
              <a:ext uri="{FF2B5EF4-FFF2-40B4-BE49-F238E27FC236}">
                <a16:creationId xmlns:a16="http://schemas.microsoft.com/office/drawing/2014/main" id="{B7B2E29F-74F2-86FF-F8B7-2A86BD940809}"/>
              </a:ext>
            </a:extLst>
          </p:cNvPr>
          <p:cNvSpPr>
            <a:spLocks noGrp="1"/>
          </p:cNvSpPr>
          <p:nvPr>
            <p:ph sz="half" idx="1"/>
          </p:nvPr>
        </p:nvSpPr>
        <p:spPr>
          <a:xfrm>
            <a:off x="901233" y="2495295"/>
            <a:ext cx="5194767" cy="3633047"/>
          </a:xfrm>
        </p:spPr>
        <p:txBody>
          <a:bodyPr anchor="ctr">
            <a:normAutofit/>
          </a:bodyPr>
          <a:lstStyle/>
          <a:p>
            <a:pPr>
              <a:lnSpc>
                <a:spcPct val="100000"/>
              </a:lnSpc>
            </a:pPr>
            <a:r>
              <a:rPr lang="uk-UA" sz="1600" dirty="0">
                <a:effectLst/>
              </a:rPr>
              <a:t>Поведінка, яка спостерігається: </a:t>
            </a:r>
            <a:r>
              <a:rPr lang="uk-UA" sz="1600" dirty="0" err="1">
                <a:effectLst/>
              </a:rPr>
              <a:t>вокалізує</a:t>
            </a:r>
            <a:r>
              <a:rPr lang="uk-UA" sz="1600" dirty="0">
                <a:effectLst/>
              </a:rPr>
              <a:t> (повторює одні й ті самі звуки), мукає під ніс, клацає язиком, стукає по меблям, клацає пальцями. </a:t>
            </a:r>
          </a:p>
          <a:p>
            <a:pPr>
              <a:lnSpc>
                <a:spcPct val="100000"/>
              </a:lnSpc>
            </a:pPr>
            <a:r>
              <a:rPr lang="uk-UA" sz="1600" i="1" dirty="0">
                <a:effectLst/>
              </a:rPr>
              <a:t>Можливі заохочення</a:t>
            </a:r>
            <a:r>
              <a:rPr lang="uk-UA" sz="1600" dirty="0">
                <a:effectLst/>
              </a:rPr>
              <a:t>: Дзвіночки, музичний трикутник. Радіо, іграшки, що видають звуки (наприклад, машинка, яка </a:t>
            </a:r>
            <a:r>
              <a:rPr lang="uk-UA" sz="1600" dirty="0" err="1">
                <a:effectLst/>
              </a:rPr>
              <a:t>шумить</a:t>
            </a:r>
            <a:r>
              <a:rPr lang="uk-UA" sz="1600" dirty="0">
                <a:effectLst/>
              </a:rPr>
              <a:t>, коли її котять). Іграшки, які грають музику, іграшки, які розмовляють, іграшкове піаніно або клавіатура,  </a:t>
            </a:r>
            <a:r>
              <a:rPr lang="uk-UA" sz="1600" dirty="0"/>
              <a:t>с</a:t>
            </a:r>
            <a:r>
              <a:rPr lang="uk-UA" sz="1600" dirty="0">
                <a:effectLst/>
              </a:rPr>
              <a:t>вистки, бубон, фен для волосся, </a:t>
            </a:r>
            <a:r>
              <a:rPr lang="uk-UA" sz="1600" dirty="0" err="1">
                <a:effectLst/>
              </a:rPr>
              <a:t>маракаси</a:t>
            </a:r>
            <a:r>
              <a:rPr lang="uk-UA" sz="1600" dirty="0">
                <a:effectLst/>
              </a:rPr>
              <a:t>, музичні шкатулки. Відео, мультфільми чи телепередачі, </a:t>
            </a:r>
            <a:r>
              <a:rPr lang="uk-UA" sz="1600" dirty="0" err="1"/>
              <a:t>р</a:t>
            </a:r>
            <a:r>
              <a:rPr lang="uk-UA" sz="1600" dirty="0" err="1">
                <a:effectLst/>
              </a:rPr>
              <a:t>озмовляючі</a:t>
            </a:r>
            <a:r>
              <a:rPr lang="uk-UA" sz="1600" dirty="0">
                <a:effectLst/>
              </a:rPr>
              <a:t> книги, музика, розмови з іншою людиною, спів іншої людини, стетоскоп, іграшкові рації та телефони з відповідями.</a:t>
            </a:r>
            <a:endParaRPr lang="uk-UA" sz="1600" dirty="0"/>
          </a:p>
        </p:txBody>
      </p:sp>
      <p:pic>
        <p:nvPicPr>
          <p:cNvPr id="6146" name="Picture 2">
            <a:extLst>
              <a:ext uri="{FF2B5EF4-FFF2-40B4-BE49-F238E27FC236}">
                <a16:creationId xmlns:a16="http://schemas.microsoft.com/office/drawing/2014/main" id="{3E2E0281-5284-19CB-0468-B8AA1F0F628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6416039" y="2228003"/>
            <a:ext cx="5194769" cy="3633047"/>
          </a:xfrm>
          <a:prstGeom prst="rect">
            <a:avLst/>
          </a:prstGeom>
          <a:solidFill>
            <a:srgbClr val="FFFFFF"/>
          </a:solidFill>
        </p:spPr>
      </p:pic>
    </p:spTree>
    <p:extLst>
      <p:ext uri="{BB962C8B-B14F-4D97-AF65-F5344CB8AC3E}">
        <p14:creationId xmlns:p14="http://schemas.microsoft.com/office/powerpoint/2010/main" val="3699266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163BBB-D918-1EB5-BE18-66BAC8750B25}"/>
              </a:ext>
            </a:extLst>
          </p:cNvPr>
          <p:cNvSpPr>
            <a:spLocks noGrp="1"/>
          </p:cNvSpPr>
          <p:nvPr>
            <p:ph type="title"/>
          </p:nvPr>
        </p:nvSpPr>
        <p:spPr>
          <a:xfrm>
            <a:off x="581193" y="729658"/>
            <a:ext cx="11029616" cy="988332"/>
          </a:xfrm>
        </p:spPr>
        <p:txBody>
          <a:bodyPr anchor="b">
            <a:normAutofit/>
          </a:bodyPr>
          <a:lstStyle/>
          <a:p>
            <a:pPr algn="ctr"/>
            <a:r>
              <a:rPr lang="uk-UA" b="1" kern="100" dirty="0">
                <a:effectLst/>
              </a:rPr>
              <a:t>Тактильна стимуляція</a:t>
            </a:r>
            <a:endParaRPr lang="uk-UA" b="1" dirty="0"/>
          </a:p>
        </p:txBody>
      </p:sp>
      <p:pic>
        <p:nvPicPr>
          <p:cNvPr id="6" name="Рисунок 5" descr="Зображення, що містить цукерка, кондитерські вироби, пластик, у приміщенні&#10;&#10;Автоматично згенерований опис">
            <a:extLst>
              <a:ext uri="{FF2B5EF4-FFF2-40B4-BE49-F238E27FC236}">
                <a16:creationId xmlns:a16="http://schemas.microsoft.com/office/drawing/2014/main" id="{77ED9FDC-58D3-56C8-6695-4EC1FF2977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1920" y="2228003"/>
            <a:ext cx="3149049" cy="4198732"/>
          </a:xfrm>
          <a:prstGeom prst="rect">
            <a:avLst/>
          </a:prstGeom>
          <a:noFill/>
        </p:spPr>
      </p:pic>
      <p:sp>
        <p:nvSpPr>
          <p:cNvPr id="3" name="Місце для вмісту 2">
            <a:extLst>
              <a:ext uri="{FF2B5EF4-FFF2-40B4-BE49-F238E27FC236}">
                <a16:creationId xmlns:a16="http://schemas.microsoft.com/office/drawing/2014/main" id="{D916801A-179A-588C-FDF0-ECCA111D06EF}"/>
              </a:ext>
            </a:extLst>
          </p:cNvPr>
          <p:cNvSpPr>
            <a:spLocks noGrp="1"/>
          </p:cNvSpPr>
          <p:nvPr>
            <p:ph sz="half" idx="2"/>
          </p:nvPr>
        </p:nvSpPr>
        <p:spPr>
          <a:xfrm>
            <a:off x="5171441" y="2228003"/>
            <a:ext cx="6439368" cy="4365837"/>
          </a:xfrm>
        </p:spPr>
        <p:txBody>
          <a:bodyPr anchor="ctr">
            <a:normAutofit/>
          </a:bodyPr>
          <a:lstStyle/>
          <a:p>
            <a:pPr>
              <a:lnSpc>
                <a:spcPct val="100000"/>
              </a:lnSpc>
              <a:spcAft>
                <a:spcPts val="800"/>
              </a:spcAft>
            </a:pPr>
            <a:r>
              <a:rPr lang="uk-UA" sz="1600" kern="100" dirty="0">
                <a:effectLst/>
              </a:rPr>
              <a:t>Поведінка, яка спостерігається: торкається себе або інших людей, щипає себе, кладе пальці або предмети в рот.</a:t>
            </a:r>
          </a:p>
          <a:p>
            <a:pPr>
              <a:lnSpc>
                <a:spcPct val="100000"/>
              </a:lnSpc>
              <a:spcAft>
                <a:spcPts val="800"/>
              </a:spcAft>
            </a:pPr>
            <a:r>
              <a:rPr lang="uk-UA" sz="1600" i="1" kern="100" dirty="0">
                <a:effectLst/>
              </a:rPr>
              <a:t> Можливі заохочення</a:t>
            </a:r>
            <a:r>
              <a:rPr lang="uk-UA" sz="1600" kern="100" dirty="0">
                <a:effectLst/>
              </a:rPr>
              <a:t>: М'які іграшки, тальк, піна для гоління, </a:t>
            </a:r>
            <a:r>
              <a:rPr lang="uk-UA" sz="1600" kern="100" dirty="0" err="1">
                <a:effectLst/>
              </a:rPr>
              <a:t>слайм</a:t>
            </a:r>
            <a:r>
              <a:rPr lang="uk-UA" sz="1600" kern="100" dirty="0">
                <a:effectLst/>
              </a:rPr>
              <a:t>. Іграшки на пальці чи руку, електричний вентилятор, контейнери із крупами, </a:t>
            </a:r>
            <a:r>
              <a:rPr lang="uk-UA" sz="1600" kern="100" dirty="0" err="1">
                <a:effectLst/>
              </a:rPr>
              <a:t>кінестетичний</a:t>
            </a:r>
            <a:r>
              <a:rPr lang="uk-UA" sz="1600" kern="100" dirty="0">
                <a:effectLst/>
              </a:rPr>
              <a:t> пісок, пластилін, тісто для рук, жуйка. </a:t>
            </a:r>
            <a:r>
              <a:rPr lang="uk-UA" sz="1600" kern="100" dirty="0" err="1">
                <a:effectLst/>
              </a:rPr>
              <a:t>Масажери</a:t>
            </a:r>
            <a:r>
              <a:rPr lang="uk-UA" sz="1600" kern="100" dirty="0">
                <a:effectLst/>
              </a:rPr>
              <a:t>, вібруючі іграшки, малюнки на обличчі, пензлики для макіяжу. Масаж рук чи ніг. Лосьйон або крем для рук, ігри з водою чи піском, приємні на дотик іграшки-</a:t>
            </a:r>
            <a:r>
              <a:rPr lang="uk-UA" sz="1600" kern="100" dirty="0" err="1">
                <a:effectLst/>
              </a:rPr>
              <a:t>антистрес</a:t>
            </a:r>
            <a:r>
              <a:rPr lang="uk-UA" sz="1600" kern="100" dirty="0">
                <a:effectLst/>
              </a:rPr>
              <a:t>. Клаптики та інші матеріали різної текстури:: (хутро, вата, льон, нейлон тощо). Ковдри, різні щітки, попит, мочалки для посуду .</a:t>
            </a:r>
          </a:p>
          <a:p>
            <a:pPr>
              <a:lnSpc>
                <a:spcPct val="100000"/>
              </a:lnSpc>
            </a:pPr>
            <a:endParaRPr lang="uk-UA" sz="1400" dirty="0"/>
          </a:p>
        </p:txBody>
      </p:sp>
    </p:spTree>
    <p:extLst>
      <p:ext uri="{BB962C8B-B14F-4D97-AF65-F5344CB8AC3E}">
        <p14:creationId xmlns:p14="http://schemas.microsoft.com/office/powerpoint/2010/main" val="134725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192391-94B9-EBA2-1F03-EB141C943145}"/>
              </a:ext>
            </a:extLst>
          </p:cNvPr>
          <p:cNvSpPr>
            <a:spLocks noGrp="1"/>
          </p:cNvSpPr>
          <p:nvPr>
            <p:ph type="title"/>
          </p:nvPr>
        </p:nvSpPr>
        <p:spPr>
          <a:xfrm>
            <a:off x="581193" y="729658"/>
            <a:ext cx="11029616" cy="988332"/>
          </a:xfrm>
        </p:spPr>
        <p:txBody>
          <a:bodyPr anchor="b">
            <a:normAutofit/>
          </a:bodyPr>
          <a:lstStyle/>
          <a:p>
            <a:r>
              <a:rPr lang="uk-UA" b="1" kern="100" dirty="0">
                <a:effectLst/>
              </a:rPr>
              <a:t>Вестибулярна та </a:t>
            </a:r>
            <a:r>
              <a:rPr lang="uk-UA" b="1" kern="100" dirty="0" err="1">
                <a:effectLst/>
              </a:rPr>
              <a:t>пропріоцептивна</a:t>
            </a:r>
            <a:r>
              <a:rPr lang="uk-UA" b="1" kern="100" dirty="0">
                <a:effectLst/>
              </a:rPr>
              <a:t> стимуляція</a:t>
            </a:r>
            <a:endParaRPr lang="uk-UA" b="1" dirty="0"/>
          </a:p>
        </p:txBody>
      </p:sp>
      <p:sp>
        <p:nvSpPr>
          <p:cNvPr id="3" name="Місце для вмісту 2">
            <a:extLst>
              <a:ext uri="{FF2B5EF4-FFF2-40B4-BE49-F238E27FC236}">
                <a16:creationId xmlns:a16="http://schemas.microsoft.com/office/drawing/2014/main" id="{1C30CEFE-184E-8BDD-1FF1-8B93C7C1D68E}"/>
              </a:ext>
            </a:extLst>
          </p:cNvPr>
          <p:cNvSpPr>
            <a:spLocks noGrp="1"/>
          </p:cNvSpPr>
          <p:nvPr>
            <p:ph sz="half" idx="1"/>
          </p:nvPr>
        </p:nvSpPr>
        <p:spPr>
          <a:xfrm>
            <a:off x="581193" y="2228003"/>
            <a:ext cx="5194767" cy="3633047"/>
          </a:xfrm>
        </p:spPr>
        <p:txBody>
          <a:bodyPr anchor="ctr">
            <a:normAutofit lnSpcReduction="10000"/>
          </a:bodyPr>
          <a:lstStyle/>
          <a:p>
            <a:pPr>
              <a:lnSpc>
                <a:spcPct val="100000"/>
              </a:lnSpc>
              <a:spcAft>
                <a:spcPts val="800"/>
              </a:spcAft>
            </a:pPr>
            <a:r>
              <a:rPr lang="uk-UA" sz="1600" kern="100" dirty="0">
                <a:effectLst/>
              </a:rPr>
              <a:t>Поведінка, яка спостерігається: розгойдується, підстрибує або крутиться на місці, приймає дивні пози (наприклад, висить головою вниз), ходить на носках, стискає голову або б'ється головою об поверхню.</a:t>
            </a:r>
          </a:p>
          <a:p>
            <a:pPr>
              <a:lnSpc>
                <a:spcPct val="100000"/>
              </a:lnSpc>
              <a:spcAft>
                <a:spcPts val="800"/>
              </a:spcAft>
            </a:pPr>
            <a:r>
              <a:rPr lang="uk-UA" sz="1600" i="1" kern="100" dirty="0">
                <a:effectLst/>
              </a:rPr>
              <a:t> Можливі заохочення</a:t>
            </a:r>
            <a:r>
              <a:rPr lang="uk-UA" sz="1600" kern="100" dirty="0">
                <a:effectLst/>
              </a:rPr>
              <a:t>:  Рухи та заняття, що відтворюють рухи або положення тіла під час </a:t>
            </a:r>
            <a:r>
              <a:rPr lang="uk-UA" sz="1600" kern="100" dirty="0" err="1">
                <a:effectLst/>
              </a:rPr>
              <a:t>самостимуляцій</a:t>
            </a:r>
            <a:r>
              <a:rPr lang="uk-UA" sz="1600" kern="100" dirty="0">
                <a:effectLst/>
              </a:rPr>
              <a:t>. Крісло-гойдалка, іграшки-гойдалки Сильні </a:t>
            </a:r>
            <a:r>
              <a:rPr lang="uk-UA" sz="1600" kern="100" dirty="0" err="1">
                <a:effectLst/>
              </a:rPr>
              <a:t>погладжування</a:t>
            </a:r>
            <a:r>
              <a:rPr lang="uk-UA" sz="1600" kern="100" dirty="0">
                <a:effectLst/>
              </a:rPr>
              <a:t> або поплескування по тілу, </a:t>
            </a:r>
            <a:r>
              <a:rPr lang="uk-UA" sz="1600" kern="100" dirty="0" err="1">
                <a:effectLst/>
              </a:rPr>
              <a:t>фітбол</a:t>
            </a:r>
            <a:r>
              <a:rPr lang="uk-UA" sz="1600" kern="100" dirty="0">
                <a:effectLst/>
              </a:rPr>
              <a:t>, балансувальний диск, гойдалки, гамаки. </a:t>
            </a:r>
            <a:r>
              <a:rPr lang="uk-UA" sz="1600" kern="100" dirty="0" err="1">
                <a:effectLst/>
              </a:rPr>
              <a:t>Гірки</a:t>
            </a:r>
            <a:r>
              <a:rPr lang="uk-UA" sz="1600" kern="100" dirty="0">
                <a:effectLst/>
              </a:rPr>
              <a:t>, ігрові тунелі, рухи під вірші та </a:t>
            </a:r>
            <a:r>
              <a:rPr lang="uk-UA" sz="1600" kern="100" dirty="0" err="1">
                <a:effectLst/>
              </a:rPr>
              <a:t>пісн.і</a:t>
            </a:r>
            <a:r>
              <a:rPr lang="uk-UA" sz="1600" kern="100" dirty="0">
                <a:effectLst/>
              </a:rPr>
              <a:t> Батути. Каруселі.  Ігри з іншими людьми, в яких потрібно тягнути або штовхати, долаючи опір (наприклад, перетягування канату).</a:t>
            </a:r>
          </a:p>
          <a:p>
            <a:pPr>
              <a:lnSpc>
                <a:spcPct val="100000"/>
              </a:lnSpc>
            </a:pPr>
            <a:endParaRPr lang="uk-UA" sz="1400" dirty="0"/>
          </a:p>
        </p:txBody>
      </p:sp>
      <p:pic>
        <p:nvPicPr>
          <p:cNvPr id="7" name="Рисунок 6">
            <a:extLst>
              <a:ext uri="{FF2B5EF4-FFF2-40B4-BE49-F238E27FC236}">
                <a16:creationId xmlns:a16="http://schemas.microsoft.com/office/drawing/2014/main" id="{8C4135C1-6C23-1541-DCA4-E96CD4752C4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416038" y="2049098"/>
            <a:ext cx="5194769" cy="3633047"/>
          </a:xfrm>
          <a:prstGeom prst="rect">
            <a:avLst/>
          </a:prstGeom>
          <a:noFill/>
        </p:spPr>
      </p:pic>
      <p:sp>
        <p:nvSpPr>
          <p:cNvPr id="5" name="AutoShape 2" descr="Сенсорна дошка-гойдалка Балансборд">
            <a:extLst>
              <a:ext uri="{FF2B5EF4-FFF2-40B4-BE49-F238E27FC236}">
                <a16:creationId xmlns:a16="http://schemas.microsoft.com/office/drawing/2014/main" id="{B792E904-EC02-BB3A-91B9-A25FE61CBCF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4266357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10692A-C13E-E19D-7E51-3B219960D8AB}"/>
              </a:ext>
            </a:extLst>
          </p:cNvPr>
          <p:cNvSpPr>
            <a:spLocks noGrp="1"/>
          </p:cNvSpPr>
          <p:nvPr>
            <p:ph type="title"/>
          </p:nvPr>
        </p:nvSpPr>
        <p:spPr>
          <a:xfrm>
            <a:off x="581193" y="729658"/>
            <a:ext cx="11029616" cy="988332"/>
          </a:xfrm>
        </p:spPr>
        <p:txBody>
          <a:bodyPr anchor="b">
            <a:normAutofit/>
          </a:bodyPr>
          <a:lstStyle/>
          <a:p>
            <a:pPr algn="ctr"/>
            <a:r>
              <a:rPr lang="uk-UA" b="1" dirty="0"/>
              <a:t>Нюхова стимуляція</a:t>
            </a:r>
          </a:p>
        </p:txBody>
      </p:sp>
      <p:pic>
        <p:nvPicPr>
          <p:cNvPr id="8194" name="Picture 2" descr="Дівчинка нюхає квіти.">
            <a:extLst>
              <a:ext uri="{FF2B5EF4-FFF2-40B4-BE49-F238E27FC236}">
                <a16:creationId xmlns:a16="http://schemas.microsoft.com/office/drawing/2014/main" id="{D8D1FD92-E251-8392-B5B0-13308B29A8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581193" y="2228003"/>
            <a:ext cx="5194767" cy="3633047"/>
          </a:xfrm>
          <a:prstGeom prst="rect">
            <a:avLst/>
          </a:prstGeom>
          <a:solidFill>
            <a:srgbClr val="FFFFFF"/>
          </a:solidFill>
        </p:spPr>
      </p:pic>
      <p:sp>
        <p:nvSpPr>
          <p:cNvPr id="3" name="Місце для вмісту 2">
            <a:extLst>
              <a:ext uri="{FF2B5EF4-FFF2-40B4-BE49-F238E27FC236}">
                <a16:creationId xmlns:a16="http://schemas.microsoft.com/office/drawing/2014/main" id="{2247FAA2-9ABB-FCB9-2E1C-765713C07C96}"/>
              </a:ext>
            </a:extLst>
          </p:cNvPr>
          <p:cNvSpPr>
            <a:spLocks noGrp="1"/>
          </p:cNvSpPr>
          <p:nvPr>
            <p:ph sz="half" idx="2"/>
          </p:nvPr>
        </p:nvSpPr>
        <p:spPr>
          <a:xfrm>
            <a:off x="5923721" y="1411356"/>
            <a:ext cx="5687086" cy="5446644"/>
          </a:xfrm>
        </p:spPr>
        <p:txBody>
          <a:bodyPr anchor="ctr">
            <a:noAutofit/>
          </a:bodyPr>
          <a:lstStyle/>
          <a:p>
            <a:pPr>
              <a:lnSpc>
                <a:spcPct val="100000"/>
              </a:lnSpc>
              <a:spcAft>
                <a:spcPts val="800"/>
              </a:spcAft>
            </a:pPr>
            <a:r>
              <a:rPr lang="uk-UA" sz="1600" kern="100" dirty="0">
                <a:effectLst/>
              </a:rPr>
              <a:t>Поведінка, яка спостерігається: нюхає інших людей, себе, предмети чи матеріали.</a:t>
            </a:r>
          </a:p>
          <a:p>
            <a:pPr>
              <a:lnSpc>
                <a:spcPct val="100000"/>
              </a:lnSpc>
              <a:spcAft>
                <a:spcPts val="800"/>
              </a:spcAft>
            </a:pPr>
            <a:r>
              <a:rPr lang="uk-UA" sz="1600" i="1" kern="100" dirty="0">
                <a:effectLst/>
              </a:rPr>
              <a:t>Можливі заохочення</a:t>
            </a:r>
            <a:r>
              <a:rPr lang="uk-UA" sz="1600" kern="100" dirty="0">
                <a:effectLst/>
              </a:rPr>
              <a:t>: Ароматизовані олівці, крейди та , ароматизований пластилін та тісто для рук, ефірні олії для аром</a:t>
            </a:r>
            <a:r>
              <a:rPr lang="uk" sz="1600" kern="100" dirty="0">
                <a:effectLst/>
              </a:rPr>
              <a:t>о</a:t>
            </a:r>
            <a:r>
              <a:rPr lang="uk-UA" sz="1600" kern="100" dirty="0">
                <a:effectLst/>
              </a:rPr>
              <a:t>терапії</a:t>
            </a:r>
            <a:r>
              <a:rPr lang="uk-UA" sz="1600" kern="100" dirty="0"/>
              <a:t>, а</a:t>
            </a:r>
            <a:r>
              <a:rPr lang="uk-UA" sz="1600" kern="100" dirty="0">
                <a:effectLst/>
              </a:rPr>
              <a:t>роматизовані свічки, набір запахів: окрема коробка із зразками різних запахів. Для того, щоб зробити набір запахів, можна використовувати маленькі баночки або контейнери із щільними кришками. У кожну баночку кладеться шматочок вати, на яку поміщається духмяна речовина. Для запахів у наборі можна використовувати ваніль, інші кулінарні спеції, м'яту, інші висушені трави, сушену цибулю, цитрусові екстракти, какао в порошку, каву, кокосову стружку, ароматизоване мило, миючі рідини і так далі.</a:t>
            </a:r>
          </a:p>
        </p:txBody>
      </p:sp>
    </p:spTree>
    <p:extLst>
      <p:ext uri="{BB962C8B-B14F-4D97-AF65-F5344CB8AC3E}">
        <p14:creationId xmlns:p14="http://schemas.microsoft.com/office/powerpoint/2010/main" val="1647533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17F20A-5370-7746-F8C4-CE6271985706}"/>
              </a:ext>
            </a:extLst>
          </p:cNvPr>
          <p:cNvSpPr>
            <a:spLocks noGrp="1"/>
          </p:cNvSpPr>
          <p:nvPr>
            <p:ph type="title"/>
          </p:nvPr>
        </p:nvSpPr>
        <p:spPr>
          <a:xfrm>
            <a:off x="581193" y="729658"/>
            <a:ext cx="11029616" cy="988332"/>
          </a:xfrm>
        </p:spPr>
        <p:txBody>
          <a:bodyPr anchor="b">
            <a:normAutofit/>
          </a:bodyPr>
          <a:lstStyle/>
          <a:p>
            <a:pPr algn="ctr"/>
            <a:r>
              <a:rPr lang="uk-UA" b="1" kern="100" dirty="0" err="1">
                <a:effectLst/>
              </a:rPr>
              <a:t>Орально</a:t>
            </a:r>
            <a:r>
              <a:rPr lang="uk-UA" b="1" kern="100" dirty="0">
                <a:effectLst/>
              </a:rPr>
              <a:t>-моторна чи смакова стимуляція</a:t>
            </a:r>
            <a:endParaRPr lang="uk-UA" b="1" dirty="0"/>
          </a:p>
        </p:txBody>
      </p:sp>
      <p:sp>
        <p:nvSpPr>
          <p:cNvPr id="3" name="Місце для вмісту 2">
            <a:extLst>
              <a:ext uri="{FF2B5EF4-FFF2-40B4-BE49-F238E27FC236}">
                <a16:creationId xmlns:a16="http://schemas.microsoft.com/office/drawing/2014/main" id="{10F3E8DA-7315-EE47-7C47-58395289613E}"/>
              </a:ext>
            </a:extLst>
          </p:cNvPr>
          <p:cNvSpPr>
            <a:spLocks noGrp="1"/>
          </p:cNvSpPr>
          <p:nvPr>
            <p:ph sz="half" idx="1"/>
          </p:nvPr>
        </p:nvSpPr>
        <p:spPr>
          <a:xfrm>
            <a:off x="581193" y="1849120"/>
            <a:ext cx="5194767" cy="4939919"/>
          </a:xfrm>
        </p:spPr>
        <p:txBody>
          <a:bodyPr anchor="ctr">
            <a:normAutofit/>
          </a:bodyPr>
          <a:lstStyle/>
          <a:p>
            <a:pPr>
              <a:lnSpc>
                <a:spcPct val="100000"/>
              </a:lnSpc>
              <a:spcAft>
                <a:spcPts val="800"/>
              </a:spcAft>
            </a:pPr>
            <a:r>
              <a:rPr lang="uk-UA" sz="1600" kern="100" dirty="0">
                <a:effectLst/>
              </a:rPr>
              <a:t>Поведінка, яка спостерігається: лиже себе чи інших людей, лиже предмети, намагається класти неїстівні предмети у рот. </a:t>
            </a:r>
          </a:p>
          <a:p>
            <a:pPr>
              <a:lnSpc>
                <a:spcPct val="100000"/>
              </a:lnSpc>
              <a:spcAft>
                <a:spcPts val="800"/>
              </a:spcAft>
            </a:pPr>
            <a:r>
              <a:rPr lang="uk-UA" sz="1600" i="1" kern="100" dirty="0">
                <a:effectLst/>
              </a:rPr>
              <a:t>Можливі заохочення</a:t>
            </a:r>
            <a:r>
              <a:rPr lang="uk-UA" sz="1600" kern="100" dirty="0">
                <a:effectLst/>
              </a:rPr>
              <a:t>: Сильний контраст солодкого та кислого смаку (наприклад, лимонний сік). Сильний контраст гарячого та холодного (наприклад, обсмажене морозиво). Продукти та страви з сильними смаками: чіпси, цукерки з дуже сильним смаком, велика кількість льоду в напоях, пиття густих напоїв через соломинку, трубочки для жування, </a:t>
            </a:r>
            <a:r>
              <a:rPr lang="uk-UA" sz="1600" kern="100" dirty="0" err="1">
                <a:effectLst/>
              </a:rPr>
              <a:t>прорізувачі</a:t>
            </a:r>
            <a:r>
              <a:rPr lang="uk-UA" sz="1600" kern="100" dirty="0">
                <a:effectLst/>
              </a:rPr>
              <a:t> для зубів та інші іграшки для жування. Жувальна гумка, жувальні цукерки, шматочки тканини для жування, чищення зубів та язика , електрична зубна щітка. </a:t>
            </a:r>
          </a:p>
          <a:p>
            <a:pPr>
              <a:lnSpc>
                <a:spcPct val="100000"/>
              </a:lnSpc>
            </a:pPr>
            <a:endParaRPr lang="uk-UA" sz="1400" dirty="0"/>
          </a:p>
        </p:txBody>
      </p:sp>
      <p:pic>
        <p:nvPicPr>
          <p:cNvPr id="9218" name="Picture 2" descr="З якого віку дітям можна морозиво?">
            <a:extLst>
              <a:ext uri="{FF2B5EF4-FFF2-40B4-BE49-F238E27FC236}">
                <a16:creationId xmlns:a16="http://schemas.microsoft.com/office/drawing/2014/main" id="{850C73EB-E2DE-058B-BD58-6564705E5E1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6416039" y="2228003"/>
            <a:ext cx="5194769" cy="3633047"/>
          </a:xfrm>
          <a:prstGeom prst="rect">
            <a:avLst/>
          </a:prstGeom>
          <a:solidFill>
            <a:srgbClr val="FFFFFF"/>
          </a:solidFill>
        </p:spPr>
      </p:pic>
    </p:spTree>
    <p:extLst>
      <p:ext uri="{BB962C8B-B14F-4D97-AF65-F5344CB8AC3E}">
        <p14:creationId xmlns:p14="http://schemas.microsoft.com/office/powerpoint/2010/main" val="3214405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1F82EE-9F55-A0ED-A72F-6B1422C570D5}"/>
              </a:ext>
            </a:extLst>
          </p:cNvPr>
          <p:cNvSpPr>
            <a:spLocks noGrp="1"/>
          </p:cNvSpPr>
          <p:nvPr>
            <p:ph type="title"/>
          </p:nvPr>
        </p:nvSpPr>
        <p:spPr>
          <a:xfrm>
            <a:off x="581193" y="729658"/>
            <a:ext cx="11029616" cy="988332"/>
          </a:xfrm>
        </p:spPr>
        <p:txBody>
          <a:bodyPr anchor="b">
            <a:normAutofit/>
          </a:bodyPr>
          <a:lstStyle/>
          <a:p>
            <a:pPr algn="ctr"/>
            <a:r>
              <a:rPr lang="uk-UA" b="1" dirty="0">
                <a:effectLst/>
              </a:rPr>
              <a:t>Активні заохочення</a:t>
            </a:r>
            <a:endParaRPr lang="uk-UA" b="1" dirty="0"/>
          </a:p>
        </p:txBody>
      </p:sp>
      <p:pic>
        <p:nvPicPr>
          <p:cNvPr id="10242" name="Picture 2" descr="Зображення, що містить небо, особа, батут, малюк&#10;&#10;Автоматично згенерований опис">
            <a:extLst>
              <a:ext uri="{FF2B5EF4-FFF2-40B4-BE49-F238E27FC236}">
                <a16:creationId xmlns:a16="http://schemas.microsoft.com/office/drawing/2014/main" id="{3E421EFE-8100-A8C3-4B53-CDA03C5DA04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581193" y="2228003"/>
            <a:ext cx="5194767" cy="3633047"/>
          </a:xfrm>
          <a:prstGeom prst="rect">
            <a:avLst/>
          </a:prstGeom>
          <a:solidFill>
            <a:srgbClr val="FFFFFF"/>
          </a:solidFill>
        </p:spPr>
      </p:pic>
      <p:sp>
        <p:nvSpPr>
          <p:cNvPr id="3" name="Місце для вмісту 2">
            <a:extLst>
              <a:ext uri="{FF2B5EF4-FFF2-40B4-BE49-F238E27FC236}">
                <a16:creationId xmlns:a16="http://schemas.microsoft.com/office/drawing/2014/main" id="{C841AE96-B3A5-6AF0-CE28-8FD45A23A173}"/>
              </a:ext>
            </a:extLst>
          </p:cNvPr>
          <p:cNvSpPr>
            <a:spLocks noGrp="1"/>
          </p:cNvSpPr>
          <p:nvPr>
            <p:ph sz="half" idx="2"/>
          </p:nvPr>
        </p:nvSpPr>
        <p:spPr>
          <a:xfrm>
            <a:off x="6416039" y="2228003"/>
            <a:ext cx="5194769" cy="3633047"/>
          </a:xfrm>
        </p:spPr>
        <p:txBody>
          <a:bodyPr anchor="ctr">
            <a:normAutofit/>
          </a:bodyPr>
          <a:lstStyle/>
          <a:p>
            <a:r>
              <a:rPr lang="uk-UA" i="1" dirty="0">
                <a:effectLst/>
              </a:rPr>
              <a:t>Можлива поведінка</a:t>
            </a:r>
            <a:r>
              <a:rPr lang="uk-UA" dirty="0">
                <a:effectLst/>
              </a:rPr>
              <a:t>: Бігати по колу, стрибати на батуті, перестрибувати через перешкоди, грати в м’яч, гойдатися на гойдалках, ловити мильні бульбашки.  Лаз</a:t>
            </a:r>
            <a:r>
              <a:rPr lang="uk" dirty="0">
                <a:effectLst/>
              </a:rPr>
              <a:t>і</a:t>
            </a:r>
            <a:r>
              <a:rPr lang="uk-UA" dirty="0">
                <a:effectLst/>
              </a:rPr>
              <a:t>ня в ігровому тунелі, вибиратися по шведській стінці та драбинкам, скачуватися з </a:t>
            </a:r>
            <a:r>
              <a:rPr lang="uk-UA" dirty="0" err="1">
                <a:effectLst/>
              </a:rPr>
              <a:t>гірки</a:t>
            </a:r>
            <a:r>
              <a:rPr lang="uk-UA" dirty="0">
                <a:effectLst/>
              </a:rPr>
              <a:t>, танцювати, грати в хованки, грати у сухому басейні, стояти на балансирі, грати в квача, лаз</a:t>
            </a:r>
            <a:r>
              <a:rPr lang="uk" dirty="0">
                <a:effectLst/>
              </a:rPr>
              <a:t>и</a:t>
            </a:r>
            <a:r>
              <a:rPr lang="uk-UA" dirty="0">
                <a:effectLst/>
              </a:rPr>
              <a:t>ти на </a:t>
            </a:r>
            <a:r>
              <a:rPr lang="uk-UA" dirty="0" err="1">
                <a:effectLst/>
              </a:rPr>
              <a:t>скеледромі</a:t>
            </a:r>
            <a:r>
              <a:rPr lang="uk-UA" dirty="0">
                <a:effectLst/>
              </a:rPr>
              <a:t>.</a:t>
            </a:r>
            <a:endParaRPr lang="uk-UA" dirty="0"/>
          </a:p>
        </p:txBody>
      </p:sp>
    </p:spTree>
    <p:extLst>
      <p:ext uri="{BB962C8B-B14F-4D97-AF65-F5344CB8AC3E}">
        <p14:creationId xmlns:p14="http://schemas.microsoft.com/office/powerpoint/2010/main" val="3430471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67F836-C0F8-077F-1B98-E0DD94ED39CE}"/>
              </a:ext>
            </a:extLst>
          </p:cNvPr>
          <p:cNvSpPr>
            <a:spLocks noGrp="1"/>
          </p:cNvSpPr>
          <p:nvPr>
            <p:ph type="title"/>
          </p:nvPr>
        </p:nvSpPr>
        <p:spPr>
          <a:xfrm>
            <a:off x="581193" y="729658"/>
            <a:ext cx="11029616" cy="988332"/>
          </a:xfrm>
        </p:spPr>
        <p:txBody>
          <a:bodyPr anchor="b">
            <a:normAutofit/>
          </a:bodyPr>
          <a:lstStyle/>
          <a:p>
            <a:pPr algn="ctr"/>
            <a:r>
              <a:rPr lang="uk-UA" b="1" kern="100" dirty="0">
                <a:effectLst/>
              </a:rPr>
              <a:t>Спеціальні інтереси</a:t>
            </a:r>
            <a:endParaRPr lang="uk-UA" b="1" dirty="0"/>
          </a:p>
        </p:txBody>
      </p:sp>
      <p:sp>
        <p:nvSpPr>
          <p:cNvPr id="3" name="Місце для вмісту 2">
            <a:extLst>
              <a:ext uri="{FF2B5EF4-FFF2-40B4-BE49-F238E27FC236}">
                <a16:creationId xmlns:a16="http://schemas.microsoft.com/office/drawing/2014/main" id="{AB1F4A7C-B730-1717-44D9-900A25F9F98A}"/>
              </a:ext>
            </a:extLst>
          </p:cNvPr>
          <p:cNvSpPr>
            <a:spLocks noGrp="1"/>
          </p:cNvSpPr>
          <p:nvPr>
            <p:ph sz="half" idx="1"/>
          </p:nvPr>
        </p:nvSpPr>
        <p:spPr>
          <a:xfrm>
            <a:off x="581193" y="2017643"/>
            <a:ext cx="5194767" cy="4224131"/>
          </a:xfrm>
        </p:spPr>
        <p:txBody>
          <a:bodyPr anchor="ctr">
            <a:normAutofit/>
          </a:bodyPr>
          <a:lstStyle/>
          <a:p>
            <a:pPr>
              <a:lnSpc>
                <a:spcPct val="100000"/>
              </a:lnSpc>
              <a:spcAft>
                <a:spcPts val="800"/>
              </a:spcAft>
            </a:pPr>
            <a:r>
              <a:rPr lang="uk-UA" sz="1600" kern="100" dirty="0">
                <a:effectLst/>
              </a:rPr>
              <a:t>Діти з аутизмом можуть мати незвичайні захоплення та специфічні інтереси</a:t>
            </a:r>
          </a:p>
          <a:p>
            <a:pPr>
              <a:lnSpc>
                <a:spcPct val="100000"/>
              </a:lnSpc>
              <a:spcAft>
                <a:spcPts val="800"/>
              </a:spcAft>
            </a:pPr>
            <a:r>
              <a:rPr lang="uk-UA" sz="1600" i="1" kern="100" dirty="0">
                <a:effectLst/>
              </a:rPr>
              <a:t>Що це може бути</a:t>
            </a:r>
            <a:r>
              <a:rPr lang="uk-UA" sz="1600" kern="100" dirty="0">
                <a:effectLst/>
              </a:rPr>
              <a:t>: Слухати музику та </a:t>
            </a:r>
            <a:r>
              <a:rPr lang="uk-UA" sz="1600" kern="100" dirty="0" err="1">
                <a:effectLst/>
              </a:rPr>
              <a:t>аудіоказки</a:t>
            </a:r>
            <a:r>
              <a:rPr lang="uk-UA" sz="1600" kern="100" dirty="0">
                <a:effectLst/>
              </a:rPr>
              <a:t>. Грати на музичних інструментах.  Малювати улюблених героїв .Дивитись улюблені ролики на </a:t>
            </a:r>
            <a:r>
              <a:rPr lang="uk-UA" sz="1600" kern="100" dirty="0" err="1">
                <a:effectLst/>
              </a:rPr>
              <a:t>youtube</a:t>
            </a:r>
            <a:r>
              <a:rPr lang="uk-UA" sz="1600" kern="100" dirty="0">
                <a:effectLst/>
              </a:rPr>
              <a:t>. Збирати </a:t>
            </a:r>
            <a:r>
              <a:rPr lang="uk-UA" sz="1600" kern="100" dirty="0" err="1">
                <a:effectLst/>
              </a:rPr>
              <a:t>пазли</a:t>
            </a:r>
            <a:r>
              <a:rPr lang="uk-UA" sz="1600" kern="100" dirty="0">
                <a:effectLst/>
              </a:rPr>
              <a:t>, грати в відеоігри, читати книги на цікаву тему, ходити в улюблені магазини і розглядати товари, що цікавлять.  Розмальовувати розмальовки, збирати </a:t>
            </a:r>
            <a:r>
              <a:rPr lang="uk-UA" sz="1600" kern="100" dirty="0" err="1"/>
              <a:t>Л</a:t>
            </a:r>
            <a:r>
              <a:rPr lang="uk-UA" sz="1600" kern="100" dirty="0" err="1">
                <a:effectLst/>
              </a:rPr>
              <a:t>его</a:t>
            </a:r>
            <a:r>
              <a:rPr lang="uk-UA" sz="1600" kern="100" dirty="0">
                <a:effectLst/>
              </a:rPr>
              <a:t> та інші конструктори. Грати з фігурками тварин, складати, різати, рвати папір. Розгадувати кросворди. Грати з машинками, ляльками, кришками від каструль, знайденими на вулиці гілочками і т. д. </a:t>
            </a:r>
          </a:p>
          <a:p>
            <a:pPr>
              <a:lnSpc>
                <a:spcPct val="100000"/>
              </a:lnSpc>
            </a:pPr>
            <a:endParaRPr lang="uk-UA" sz="1600" dirty="0"/>
          </a:p>
        </p:txBody>
      </p:sp>
      <p:pic>
        <p:nvPicPr>
          <p:cNvPr id="6" name="Рисунок 5" descr="Зображення, що містить у приміщенні, Дитячі іграшки, пластик, іграшка&#10;&#10;Автоматично згенерований опис">
            <a:extLst>
              <a:ext uri="{FF2B5EF4-FFF2-40B4-BE49-F238E27FC236}">
                <a16:creationId xmlns:a16="http://schemas.microsoft.com/office/drawing/2014/main" id="{B1F3C232-43FD-0189-16C5-04217A091BB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416038" y="2158429"/>
            <a:ext cx="5194769" cy="3633047"/>
          </a:xfrm>
          <a:prstGeom prst="rect">
            <a:avLst/>
          </a:prstGeom>
          <a:noFill/>
        </p:spPr>
      </p:pic>
    </p:spTree>
    <p:extLst>
      <p:ext uri="{BB962C8B-B14F-4D97-AF65-F5344CB8AC3E}">
        <p14:creationId xmlns:p14="http://schemas.microsoft.com/office/powerpoint/2010/main" val="1393108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4D3B02-12D5-EBD0-D01A-9261608C940B}"/>
              </a:ext>
            </a:extLst>
          </p:cNvPr>
          <p:cNvSpPr>
            <a:spLocks noGrp="1"/>
          </p:cNvSpPr>
          <p:nvPr>
            <p:ph type="title"/>
          </p:nvPr>
        </p:nvSpPr>
        <p:spPr>
          <a:xfrm>
            <a:off x="581193" y="729658"/>
            <a:ext cx="11029616" cy="988332"/>
          </a:xfrm>
        </p:spPr>
        <p:txBody>
          <a:bodyPr anchor="b">
            <a:normAutofit/>
          </a:bodyPr>
          <a:lstStyle/>
          <a:p>
            <a:pPr algn="ctr"/>
            <a:r>
              <a:rPr lang="uk-UA" b="1" kern="100" dirty="0">
                <a:effectLst/>
              </a:rPr>
              <a:t>Заохочення увагою та схваленням</a:t>
            </a:r>
            <a:endParaRPr lang="uk-UA" b="1" dirty="0"/>
          </a:p>
        </p:txBody>
      </p:sp>
      <p:pic>
        <p:nvPicPr>
          <p:cNvPr id="11266" name="Picture 2" descr="Як розвиваються діти в дошкільному віці">
            <a:extLst>
              <a:ext uri="{FF2B5EF4-FFF2-40B4-BE49-F238E27FC236}">
                <a16:creationId xmlns:a16="http://schemas.microsoft.com/office/drawing/2014/main" id="{4C23B62A-6F15-3D2E-9378-4EC5EC3F1CC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581193" y="2228003"/>
            <a:ext cx="5194767" cy="3633047"/>
          </a:xfrm>
          <a:prstGeom prst="rect">
            <a:avLst/>
          </a:prstGeom>
          <a:solidFill>
            <a:srgbClr val="FFFFFF"/>
          </a:solidFill>
        </p:spPr>
      </p:pic>
      <p:sp>
        <p:nvSpPr>
          <p:cNvPr id="3" name="Місце для вмісту 2">
            <a:extLst>
              <a:ext uri="{FF2B5EF4-FFF2-40B4-BE49-F238E27FC236}">
                <a16:creationId xmlns:a16="http://schemas.microsoft.com/office/drawing/2014/main" id="{EC580EA0-21BB-6DC3-08ED-F842D3BCC3C9}"/>
              </a:ext>
            </a:extLst>
          </p:cNvPr>
          <p:cNvSpPr>
            <a:spLocks noGrp="1"/>
          </p:cNvSpPr>
          <p:nvPr>
            <p:ph sz="half" idx="2"/>
          </p:nvPr>
        </p:nvSpPr>
        <p:spPr>
          <a:xfrm>
            <a:off x="6416039" y="1970315"/>
            <a:ext cx="5194769" cy="4158028"/>
          </a:xfrm>
        </p:spPr>
        <p:txBody>
          <a:bodyPr anchor="ctr">
            <a:noAutofit/>
          </a:bodyPr>
          <a:lstStyle/>
          <a:p>
            <a:pPr>
              <a:lnSpc>
                <a:spcPct val="100000"/>
              </a:lnSpc>
              <a:spcAft>
                <a:spcPts val="800"/>
              </a:spcAft>
            </a:pPr>
            <a:r>
              <a:rPr lang="uk-UA" sz="1600" kern="100" dirty="0">
                <a:effectLst/>
              </a:rPr>
              <a:t>Цей вид заохочень найбільш близький до природних та дуже цінний для кожної дитини. Як правило, деякі заохочення з цієї категорії використовують разом із заохоченнями з інших, для того, щоб згодом залишити лише соціальне схвалення (як найбільш природне підкріплення). </a:t>
            </a:r>
          </a:p>
          <a:p>
            <a:pPr>
              <a:lnSpc>
                <a:spcPct val="100000"/>
              </a:lnSpc>
            </a:pPr>
            <a:r>
              <a:rPr lang="uk-UA" sz="1600" i="1" dirty="0">
                <a:effectLst/>
              </a:rPr>
              <a:t>Що це може бути</a:t>
            </a:r>
            <a:r>
              <a:rPr lang="uk-UA" sz="1600" dirty="0">
                <a:effectLst/>
              </a:rPr>
              <a:t>: Схвалення та підтвердження успіху (Дай п'ять). Похвала (молодець, відмінно виходить). Захоплення (оце так!, нічого собі!) </a:t>
            </a:r>
            <a:r>
              <a:rPr lang="uk-UA" sz="1600" dirty="0" err="1">
                <a:effectLst/>
              </a:rPr>
              <a:t>Обіймашки</a:t>
            </a:r>
            <a:r>
              <a:rPr lang="uk-UA" sz="1600" dirty="0">
                <a:effectLst/>
              </a:rPr>
              <a:t>, розмова на тему, спільна гра, читання книг разом. Перегляд мультфільмів разом, гра в </a:t>
            </a:r>
            <a:r>
              <a:rPr lang="uk-UA" sz="1600" dirty="0" err="1">
                <a:effectLst/>
              </a:rPr>
              <a:t>доганялки</a:t>
            </a:r>
            <a:r>
              <a:rPr lang="uk-UA" sz="1600" dirty="0">
                <a:effectLst/>
              </a:rPr>
              <a:t>, рукостискання, активна схвальна міміка, посмішка, дотики (погладити по голові, поплескати по плечу). Веселі лічилки, медальки чи лайки за успішне виконання завдання .</a:t>
            </a:r>
            <a:endParaRPr lang="uk-UA" sz="1600" dirty="0"/>
          </a:p>
        </p:txBody>
      </p:sp>
    </p:spTree>
    <p:extLst>
      <p:ext uri="{BB962C8B-B14F-4D97-AF65-F5344CB8AC3E}">
        <p14:creationId xmlns:p14="http://schemas.microsoft.com/office/powerpoint/2010/main" val="2925276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6BA535-7E95-D934-13F1-5A5B7DD4A8F1}"/>
              </a:ext>
            </a:extLst>
          </p:cNvPr>
          <p:cNvSpPr>
            <a:spLocks noGrp="1"/>
          </p:cNvSpPr>
          <p:nvPr>
            <p:ph type="title"/>
          </p:nvPr>
        </p:nvSpPr>
        <p:spPr/>
        <p:txBody>
          <a:bodyPr/>
          <a:lstStyle/>
          <a:p>
            <a:pPr algn="ctr"/>
            <a:r>
              <a:rPr lang="uk-UA" sz="2800" b="1" kern="100" dirty="0">
                <a:effectLst/>
                <a:latin typeface="Aptos" panose="020B0004020202020204" pitchFamily="34" charset="0"/>
                <a:ea typeface="Aptos" panose="020B0004020202020204" pitchFamily="34" charset="0"/>
                <a:cs typeface="Times New Roman" panose="02020603050405020304" pitchFamily="18" charset="0"/>
              </a:rPr>
              <a:t>Природні та штучні заохочення для дітей у спектрі аутизму</a:t>
            </a:r>
            <a:endParaRPr lang="uk-UA" b="1" dirty="0"/>
          </a:p>
        </p:txBody>
      </p:sp>
      <p:sp>
        <p:nvSpPr>
          <p:cNvPr id="3" name="Місце для вмісту 2">
            <a:extLst>
              <a:ext uri="{FF2B5EF4-FFF2-40B4-BE49-F238E27FC236}">
                <a16:creationId xmlns:a16="http://schemas.microsoft.com/office/drawing/2014/main" id="{A2DFC5BE-66BE-2765-1C58-C8836A167A2F}"/>
              </a:ext>
            </a:extLst>
          </p:cNvPr>
          <p:cNvSpPr>
            <a:spLocks noGrp="1"/>
          </p:cNvSpPr>
          <p:nvPr>
            <p:ph idx="1"/>
          </p:nvPr>
        </p:nvSpPr>
        <p:spPr/>
        <p:txBody>
          <a:bodyPr>
            <a:normAutofit fontScale="85000" lnSpcReduction="10000"/>
          </a:bodyPr>
          <a:lstStyle/>
          <a:p>
            <a:pPr>
              <a:lnSpc>
                <a:spcPct val="107000"/>
              </a:lnSpc>
              <a:spcAft>
                <a:spcPts val="800"/>
              </a:spcAft>
            </a:pPr>
            <a:r>
              <a:rPr lang="uk-UA" sz="1800" b="1" kern="100" dirty="0">
                <a:effectLst/>
                <a:latin typeface="Aptos" panose="020B0004020202020204" pitchFamily="34" charset="0"/>
                <a:ea typeface="Aptos" panose="020B0004020202020204" pitchFamily="34" charset="0"/>
                <a:cs typeface="Times New Roman" panose="02020603050405020304" pitchFamily="18" charset="0"/>
              </a:rPr>
              <a:t>Природні </a:t>
            </a:r>
            <a:r>
              <a:rPr lang="uk-UA" sz="1800" kern="100" dirty="0">
                <a:effectLst/>
                <a:latin typeface="Aptos" panose="020B0004020202020204" pitchFamily="34" charset="0"/>
                <a:ea typeface="Aptos" panose="020B0004020202020204" pitchFamily="34" charset="0"/>
                <a:cs typeface="Times New Roman" panose="02020603050405020304" pitchFamily="18" charset="0"/>
              </a:rPr>
              <a:t>- це заохочення, яке дитина отримує в результаті поведінки, а не через чуже втручання. Наприклад, якщо дитина каже: «Машина», і їй дають машину пограти, це природне заохочення її поведінки. Якщо ж дитина каже: «Машина», а її хвалять за те, що вона «Добре сказала!» і дають їй шматочок печива, це штучне заохочення, тобто наслідки, у яких немає природного зв'язку з поведінкою. Неважко помітити, що мовленнєві навички найкраще розвиваються завдяки природному заохоченню. На цьому прикладі також очевидна проблема штучного заохочення. Якщо дитину хвалять, дають жетони та печиво, коли вона говорить, вона навряд чи говоритиме у ситуаціях, де жетони та печиво відсутні. Природне посилення – це невід'ємні наслідки поведінки, які виконують функцію заохочень, роблять дитину щасливішою, в результаті поведінка посилюється. </a:t>
            </a:r>
          </a:p>
          <a:p>
            <a:r>
              <a:rPr lang="uk-UA" sz="1800" b="1" dirty="0" err="1">
                <a:effectLst/>
                <a:latin typeface="Aptos" panose="020B0004020202020204" pitchFamily="34" charset="0"/>
                <a:ea typeface="Aptos" panose="020B0004020202020204" pitchFamily="34" charset="0"/>
                <a:cs typeface="Times New Roman" panose="02020603050405020304" pitchFamily="18" charset="0"/>
              </a:rPr>
              <a:t>Штучн</a:t>
            </a:r>
            <a:r>
              <a:rPr lang="uk" sz="1800" b="1" dirty="0">
                <a:effectLst/>
                <a:latin typeface="Aptos" panose="020B0004020202020204" pitchFamily="34" charset="0"/>
                <a:ea typeface="Aptos" panose="020B0004020202020204" pitchFamily="34" charset="0"/>
                <a:cs typeface="Times New Roman" panose="02020603050405020304" pitchFamily="18" charset="0"/>
              </a:rPr>
              <a:t>і</a:t>
            </a:r>
            <a:r>
              <a:rPr lang="uk-UA" sz="1800" dirty="0">
                <a:effectLst/>
                <a:latin typeface="Aptos" panose="020B0004020202020204" pitchFamily="34" charset="0"/>
                <a:ea typeface="Aptos" panose="020B0004020202020204" pitchFamily="34" charset="0"/>
                <a:cs typeface="Times New Roman" panose="02020603050405020304" pitchFamily="18" charset="0"/>
              </a:rPr>
              <a:t> - немає нічого поганого в штучних заохоченнях, особливо на початку навчання нової поведінки. Однак наукові дослідження показують, що природні заохочення більш ефективні для перенесення поведінки у різні ситуації та збереження нової поведінки на тривалий час. Коли діти розуміють прямі результати своїх дій, то ці дії стають осмисленими для них самих, тобто дитина розуміє навіщо їй це. Існує спокуса покладатися лише на штучні заохочення, тому що вони можуть забезпечити швидкий результат та ефективно вплинути на проблему. Але тривалі зміни у поведінці дитини можливі тільки якщо вона розуміє, що їй дають ті чи інші дії. Проте, штучні нагороди можна використати одночасно з природними заохоченнями, а потім поступово переходити лише до природного посилення. </a:t>
            </a:r>
            <a:endParaRPr lang="uk-UA" dirty="0"/>
          </a:p>
        </p:txBody>
      </p:sp>
    </p:spTree>
    <p:extLst>
      <p:ext uri="{BB962C8B-B14F-4D97-AF65-F5344CB8AC3E}">
        <p14:creationId xmlns:p14="http://schemas.microsoft.com/office/powerpoint/2010/main" val="3035177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2A0AB5-3692-378A-BC01-6B86FA657BCD}"/>
              </a:ext>
            </a:extLst>
          </p:cNvPr>
          <p:cNvSpPr>
            <a:spLocks noGrp="1"/>
          </p:cNvSpPr>
          <p:nvPr>
            <p:ph type="title"/>
          </p:nvPr>
        </p:nvSpPr>
        <p:spPr>
          <a:xfrm>
            <a:off x="581192" y="702156"/>
            <a:ext cx="11029616" cy="411027"/>
          </a:xfrm>
        </p:spPr>
        <p:txBody>
          <a:bodyPr>
            <a:normAutofit fontScale="90000"/>
          </a:bodyPr>
          <a:lstStyle/>
          <a:p>
            <a:pPr algn="ctr"/>
            <a:r>
              <a:rPr lang="uk-UA" sz="2800" b="1" dirty="0">
                <a:effectLst/>
                <a:latin typeface="Aptos" panose="020B0004020202020204" pitchFamily="34" charset="0"/>
                <a:ea typeface="Aptos" panose="020B0004020202020204" pitchFamily="34" charset="0"/>
                <a:cs typeface="Times New Roman" panose="02020603050405020304" pitchFamily="18" charset="0"/>
              </a:rPr>
              <a:t>Прямі заохочення</a:t>
            </a:r>
            <a:endParaRPr lang="uk-UA" b="1" dirty="0"/>
          </a:p>
        </p:txBody>
      </p:sp>
      <p:sp>
        <p:nvSpPr>
          <p:cNvPr id="5" name="AutoShape 2" descr="7 інструментів для досягнення цілей">
            <a:extLst>
              <a:ext uri="{FF2B5EF4-FFF2-40B4-BE49-F238E27FC236}">
                <a16:creationId xmlns:a16="http://schemas.microsoft.com/office/drawing/2014/main" id="{E32EACD8-FDFD-2436-A84D-6A3D89E374F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6" name="AutoShape 4" descr="7 інструментів для досягнення цілей">
            <a:extLst>
              <a:ext uri="{FF2B5EF4-FFF2-40B4-BE49-F238E27FC236}">
                <a16:creationId xmlns:a16="http://schemas.microsoft.com/office/drawing/2014/main" id="{1FA9A981-F7D6-939A-A141-A03A40FB4AC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8" name="Рисунок 7">
            <a:extLst>
              <a:ext uri="{FF2B5EF4-FFF2-40B4-BE49-F238E27FC236}">
                <a16:creationId xmlns:a16="http://schemas.microsoft.com/office/drawing/2014/main" id="{35BAA91C-A3F3-2924-7048-26AEB31533E9}"/>
              </a:ext>
            </a:extLst>
          </p:cNvPr>
          <p:cNvPicPr>
            <a:picLocks noChangeAspect="1"/>
          </p:cNvPicPr>
          <p:nvPr/>
        </p:nvPicPr>
        <p:blipFill>
          <a:blip r:embed="rId2" cstate="email">
            <a:alphaModFix amt="45000"/>
            <a:extLst>
              <a:ext uri="{28A0092B-C50C-407E-A947-70E740481C1C}">
                <a14:useLocalDpi xmlns:a14="http://schemas.microsoft.com/office/drawing/2010/main"/>
              </a:ext>
            </a:extLst>
          </a:blip>
          <a:stretch>
            <a:fillRect/>
          </a:stretch>
        </p:blipFill>
        <p:spPr>
          <a:xfrm>
            <a:off x="2967546" y="1136680"/>
            <a:ext cx="5952108" cy="4889439"/>
          </a:xfrm>
          <a:prstGeom prst="rect">
            <a:avLst/>
          </a:prstGeom>
        </p:spPr>
      </p:pic>
      <p:sp>
        <p:nvSpPr>
          <p:cNvPr id="3" name="Місце для вмісту 2">
            <a:extLst>
              <a:ext uri="{FF2B5EF4-FFF2-40B4-BE49-F238E27FC236}">
                <a16:creationId xmlns:a16="http://schemas.microsoft.com/office/drawing/2014/main" id="{A6D7171B-FCB4-0D01-441A-E825D2FBB20A}"/>
              </a:ext>
            </a:extLst>
          </p:cNvPr>
          <p:cNvSpPr>
            <a:spLocks noGrp="1"/>
          </p:cNvSpPr>
          <p:nvPr>
            <p:ph idx="1"/>
          </p:nvPr>
        </p:nvSpPr>
        <p:spPr>
          <a:xfrm>
            <a:off x="326571" y="1120077"/>
            <a:ext cx="11647715" cy="4889439"/>
          </a:xfrm>
        </p:spPr>
        <p:txBody>
          <a:bodyPr>
            <a:normAutofit/>
          </a:bodyPr>
          <a:lstStyle/>
          <a:p>
            <a:r>
              <a:rPr lang="uk-UA" sz="1600" b="1" dirty="0">
                <a:effectLst/>
                <a:latin typeface="Aptos" panose="020B0004020202020204" pitchFamily="34" charset="0"/>
                <a:ea typeface="Aptos" panose="020B0004020202020204" pitchFamily="34" charset="0"/>
                <a:cs typeface="Times New Roman" panose="02020603050405020304" pitchFamily="18" charset="0"/>
              </a:rPr>
              <a:t>Прямі заохочення </a:t>
            </a:r>
            <a:r>
              <a:rPr lang="uk-UA" sz="1600" dirty="0">
                <a:effectLst/>
                <a:latin typeface="Aptos" panose="020B0004020202020204" pitchFamily="34" charset="0"/>
                <a:ea typeface="Aptos" panose="020B0004020202020204" pitchFamily="34" charset="0"/>
                <a:cs typeface="Times New Roman" panose="02020603050405020304" pitchFamily="18" charset="0"/>
              </a:rPr>
              <a:t>– це заохочення, які безпосередньо пов'язані з поведінкою дитини. Вони можуть бути природними чи штучними. Створення штучних прямих заохочень дозволяє покращити узагальнення та підтримання навички, навіть якщо для неї складно знайти природне заохочення. Для пошуку прямих заохочень буває корисно подумати про те, що дуже подобається дитині, а потім спробувати побудувати навичку від улюбленого заняття дитини до мети навчання. Для ефективного застосування природних заохочень слід бути дуже терплячими під час навчання. Дайте дитині час, щоб природне заохочення відбулося без вашого втручання. Не просіть її повторювати поведінку занадто часто – це може призвести до втоми і її природних наслідків. Наскільки це можливо, намагайтеся створювати та підтримувати умови, в яких відбудеться природне посилення, та навчайте дитину тому, як підтримувати ці умови. Також коментуйте, як ці наслідки пов'язані з її поведінкою. Це допоможе дитині краще зрозуміти зв'язок між діями та наслідками, а також зробить її ставлення до навички </a:t>
            </a:r>
            <a:r>
              <a:rPr lang="uk-UA" sz="1600" dirty="0" err="1">
                <a:effectLst/>
                <a:latin typeface="Aptos" panose="020B0004020202020204" pitchFamily="34" charset="0"/>
                <a:ea typeface="Aptos" panose="020B0004020202020204" pitchFamily="34" charset="0"/>
                <a:cs typeface="Times New Roman" panose="02020603050405020304" pitchFamily="18" charset="0"/>
              </a:rPr>
              <a:t>позитивнішим</a:t>
            </a:r>
            <a:r>
              <a:rPr lang="uk-UA" sz="1600" dirty="0">
                <a:effectLst/>
                <a:latin typeface="Aptos" panose="020B0004020202020204" pitchFamily="34" charset="0"/>
                <a:ea typeface="Aptos" panose="020B0004020202020204" pitchFamily="34" charset="0"/>
                <a:cs typeface="Times New Roman" panose="02020603050405020304" pitchFamily="18" charset="0"/>
              </a:rPr>
              <a:t>. Природні заохочення – це важлива методика навчання дітей з аутизмом та </a:t>
            </a:r>
            <a:r>
              <a:rPr lang="uk-UA" sz="1600" dirty="0" err="1">
                <a:effectLst/>
                <a:latin typeface="Aptos" panose="020B0004020202020204" pitchFamily="34" charset="0"/>
                <a:ea typeface="Aptos" panose="020B0004020202020204" pitchFamily="34" charset="0"/>
                <a:cs typeface="Times New Roman" panose="02020603050405020304" pitchFamily="18" charset="0"/>
              </a:rPr>
              <a:t>нейротипових</a:t>
            </a:r>
            <a:r>
              <a:rPr lang="uk-UA" sz="1600" dirty="0">
                <a:effectLst/>
                <a:latin typeface="Aptos" panose="020B0004020202020204" pitchFamily="34" charset="0"/>
                <a:ea typeface="Aptos" panose="020B0004020202020204" pitchFamily="34" charset="0"/>
                <a:cs typeface="Times New Roman" panose="02020603050405020304" pitchFamily="18" charset="0"/>
              </a:rPr>
              <a:t> дітей. Адже ми всі взаємодіємо з навколишнім світом, і ми всі краще вчимося тому, що безпосередньо впливає на наше життя </a:t>
            </a:r>
            <a:endParaRPr lang="uk-UA" sz="1600" dirty="0"/>
          </a:p>
        </p:txBody>
      </p:sp>
    </p:spTree>
    <p:extLst>
      <p:ext uri="{BB962C8B-B14F-4D97-AF65-F5344CB8AC3E}">
        <p14:creationId xmlns:p14="http://schemas.microsoft.com/office/powerpoint/2010/main" val="3554042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562972-3449-42D1-8185-B4BEFD52AB44}"/>
              </a:ext>
            </a:extLst>
          </p:cNvPr>
          <p:cNvSpPr>
            <a:spLocks noGrp="1"/>
          </p:cNvSpPr>
          <p:nvPr>
            <p:ph type="title"/>
          </p:nvPr>
        </p:nvSpPr>
        <p:spPr>
          <a:xfrm>
            <a:off x="581193" y="729658"/>
            <a:ext cx="11029616" cy="408262"/>
          </a:xfrm>
        </p:spPr>
        <p:txBody>
          <a:bodyPr rtlCol="0" anchor="b">
            <a:normAutofit fontScale="90000"/>
          </a:bodyPr>
          <a:lstStyle/>
          <a:p>
            <a:pPr rtl="0"/>
            <a:r>
              <a:rPr lang="uk" dirty="0">
                <a:solidFill>
                  <a:srgbClr val="FF0000"/>
                </a:solidFill>
              </a:rPr>
              <a:t>СТИМУЛ - ПІДКРІПЛЕННЯ</a:t>
            </a:r>
          </a:p>
        </p:txBody>
      </p:sp>
      <p:pic>
        <p:nvPicPr>
          <p:cNvPr id="2050" name="Picture 2" descr="Серце для дітей !''">
            <a:extLst>
              <a:ext uri="{FF2B5EF4-FFF2-40B4-BE49-F238E27FC236}">
                <a16:creationId xmlns:a16="http://schemas.microsoft.com/office/drawing/2014/main" id="{56A4E97C-AEC8-1A8F-EEED-9E0C6987D42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70788" y="1535077"/>
            <a:ext cx="4065948" cy="2759036"/>
          </a:xfrm>
          <a:prstGeom prst="rect">
            <a:avLst/>
          </a:prstGeom>
          <a:solidFill>
            <a:srgbClr val="FFFFFF"/>
          </a:solidFill>
        </p:spPr>
      </p:pic>
      <p:sp>
        <p:nvSpPr>
          <p:cNvPr id="5" name="Місце для вмісту 4">
            <a:extLst>
              <a:ext uri="{FF2B5EF4-FFF2-40B4-BE49-F238E27FC236}">
                <a16:creationId xmlns:a16="http://schemas.microsoft.com/office/drawing/2014/main" id="{0B688BA5-4C38-AED4-D470-F5BF303F49E2}"/>
              </a:ext>
            </a:extLst>
          </p:cNvPr>
          <p:cNvSpPr>
            <a:spLocks noGrp="1"/>
          </p:cNvSpPr>
          <p:nvPr>
            <p:ph sz="half" idx="2"/>
          </p:nvPr>
        </p:nvSpPr>
        <p:spPr>
          <a:xfrm>
            <a:off x="6095999" y="853441"/>
            <a:ext cx="5514809" cy="3837829"/>
          </a:xfrm>
        </p:spPr>
        <p:txBody>
          <a:bodyPr anchor="ctr">
            <a:normAutofit/>
          </a:bodyPr>
          <a:lstStyle/>
          <a:p>
            <a:pPr>
              <a:lnSpc>
                <a:spcPct val="100000"/>
              </a:lnSpc>
              <a:spcAft>
                <a:spcPts val="800"/>
              </a:spcAft>
            </a:pPr>
            <a:r>
              <a:rPr lang="uk-UA" sz="1600" b="1" kern="100" dirty="0">
                <a:effectLst/>
              </a:rPr>
              <a:t>Підкріпленн</a:t>
            </a:r>
            <a:r>
              <a:rPr lang="uk-UA" sz="1600" kern="100" dirty="0">
                <a:effectLst/>
              </a:rPr>
              <a:t>я – це позитивний стимул, що призводить до фіксації поведінки. Це головний інструмент у роботі педагога. Грамотний пошук та використання підкріплень може допомогти впоратися з небажаною поведінкою та суттєво покращити соціальні навички дітей. </a:t>
            </a:r>
          </a:p>
          <a:p>
            <a:pPr>
              <a:lnSpc>
                <a:spcPct val="100000"/>
              </a:lnSpc>
              <a:spcAft>
                <a:spcPts val="800"/>
              </a:spcAft>
            </a:pPr>
            <a:r>
              <a:rPr lang="uk-UA" sz="1600" kern="100" dirty="0">
                <a:effectLst/>
              </a:rPr>
              <a:t>Позитивне підкріплення є одним із основних та науково-обґрунтованих компонентів для навчання дитини з аутизмом будь-яким навичкам. </a:t>
            </a:r>
          </a:p>
          <a:p>
            <a:pPr>
              <a:lnSpc>
                <a:spcPct val="100000"/>
              </a:lnSpc>
              <a:spcAft>
                <a:spcPts val="800"/>
              </a:spcAft>
            </a:pPr>
            <a:r>
              <a:rPr lang="uk-UA" sz="1600" kern="100" dirty="0">
                <a:effectLst/>
              </a:rPr>
              <a:t>Підкріплення використовується для розвитку будь-яких функціонально значущих для людини навичок: </a:t>
            </a:r>
          </a:p>
        </p:txBody>
      </p:sp>
      <p:sp>
        <p:nvSpPr>
          <p:cNvPr id="6" name="TextBox 5">
            <a:extLst>
              <a:ext uri="{FF2B5EF4-FFF2-40B4-BE49-F238E27FC236}">
                <a16:creationId xmlns:a16="http://schemas.microsoft.com/office/drawing/2014/main" id="{930EA5B7-500E-50B0-10B0-C32140897D22}"/>
              </a:ext>
            </a:extLst>
          </p:cNvPr>
          <p:cNvSpPr txBox="1"/>
          <p:nvPr/>
        </p:nvSpPr>
        <p:spPr>
          <a:xfrm>
            <a:off x="1111525" y="4691270"/>
            <a:ext cx="9968948" cy="1661993"/>
          </a:xfrm>
          <a:prstGeom prst="rect">
            <a:avLst/>
          </a:prstGeom>
          <a:noFill/>
        </p:spPr>
        <p:txBody>
          <a:bodyPr wrap="square" rtlCol="0">
            <a:spAutoFit/>
          </a:bodyPr>
          <a:lstStyle/>
          <a:p>
            <a:pPr marL="285750" indent="-285750">
              <a:spcAft>
                <a:spcPts val="800"/>
              </a:spcAft>
              <a:buClr>
                <a:schemeClr val="accent2">
                  <a:lumMod val="60000"/>
                  <a:lumOff val="40000"/>
                </a:schemeClr>
              </a:buClr>
              <a:buFont typeface="Wingdings" panose="05000000000000000000" pitchFamily="2" charset="2"/>
              <a:buChar char="§"/>
            </a:pPr>
            <a:r>
              <a:rPr lang="uk-UA" sz="1600" kern="100" dirty="0">
                <a:effectLst/>
              </a:rPr>
              <a:t>Навичок комунікації, соціалізації </a:t>
            </a:r>
          </a:p>
          <a:p>
            <a:pPr marL="285750" indent="-285750">
              <a:lnSpc>
                <a:spcPct val="100000"/>
              </a:lnSpc>
              <a:spcAft>
                <a:spcPts val="800"/>
              </a:spcAft>
              <a:buClr>
                <a:schemeClr val="accent2">
                  <a:lumMod val="60000"/>
                  <a:lumOff val="40000"/>
                </a:schemeClr>
              </a:buClr>
              <a:buFont typeface="Wingdings" panose="05000000000000000000" pitchFamily="2" charset="2"/>
              <a:buChar char="§"/>
            </a:pPr>
            <a:r>
              <a:rPr lang="uk-UA" sz="1600" kern="100" dirty="0">
                <a:effectLst/>
              </a:rPr>
              <a:t>Побутових навичок, самообслуговування</a:t>
            </a:r>
          </a:p>
          <a:p>
            <a:pPr marL="285750" indent="-285750">
              <a:lnSpc>
                <a:spcPct val="100000"/>
              </a:lnSpc>
              <a:spcAft>
                <a:spcPts val="800"/>
              </a:spcAft>
              <a:buClr>
                <a:schemeClr val="accent2">
                  <a:lumMod val="60000"/>
                  <a:lumOff val="40000"/>
                </a:schemeClr>
              </a:buClr>
              <a:buFont typeface="Wingdings" panose="05000000000000000000" pitchFamily="2" charset="2"/>
              <a:buChar char="§"/>
            </a:pPr>
            <a:r>
              <a:rPr lang="uk-UA" sz="1600" kern="100" dirty="0">
                <a:effectLst/>
              </a:rPr>
              <a:t> Як підтримка навчальної мотивації і для розвитку навчальних навичок </a:t>
            </a:r>
          </a:p>
          <a:p>
            <a:pPr marL="285750" indent="-285750">
              <a:lnSpc>
                <a:spcPct val="100000"/>
              </a:lnSpc>
              <a:buClr>
                <a:schemeClr val="accent2">
                  <a:lumMod val="60000"/>
                  <a:lumOff val="40000"/>
                </a:schemeClr>
              </a:buClr>
              <a:buFont typeface="Wingdings" panose="05000000000000000000" pitchFamily="2" charset="2"/>
              <a:buChar char="§"/>
            </a:pPr>
            <a:r>
              <a:rPr lang="uk-UA" sz="1600" dirty="0">
                <a:effectLst/>
              </a:rPr>
              <a:t>Зменшення частоти проявів проблемної поведінки, тощо.</a:t>
            </a:r>
            <a:endParaRPr lang="uk-UA" sz="1600" dirty="0"/>
          </a:p>
          <a:p>
            <a:pPr marL="285750" indent="-285750">
              <a:buFont typeface="Arial" panose="020B0604020202020204" pitchFamily="34" charset="0"/>
              <a:buChar char="•"/>
            </a:pPr>
            <a:endParaRPr lang="uk-UA" dirty="0"/>
          </a:p>
        </p:txBody>
      </p:sp>
    </p:spTree>
    <p:extLst>
      <p:ext uri="{BB962C8B-B14F-4D97-AF65-F5344CB8AC3E}">
        <p14:creationId xmlns:p14="http://schemas.microsoft.com/office/powerpoint/2010/main" val="263784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2E2980-5B6F-0E9A-8A6D-1D2EE4A45ACA}"/>
              </a:ext>
            </a:extLst>
          </p:cNvPr>
          <p:cNvSpPr>
            <a:spLocks noGrp="1"/>
          </p:cNvSpPr>
          <p:nvPr>
            <p:ph type="title"/>
          </p:nvPr>
        </p:nvSpPr>
        <p:spPr/>
        <p:txBody>
          <a:bodyPr anchor="b">
            <a:normAutofit/>
          </a:bodyPr>
          <a:lstStyle/>
          <a:p>
            <a:pPr algn="ctr"/>
            <a:r>
              <a:rPr lang="uk-UA" b="1" kern="100" dirty="0">
                <a:effectLst/>
              </a:rPr>
              <a:t>Керівний контроль</a:t>
            </a:r>
            <a:endParaRPr lang="uk-UA" b="1" dirty="0"/>
          </a:p>
        </p:txBody>
      </p:sp>
      <p:sp>
        <p:nvSpPr>
          <p:cNvPr id="11" name="Date Placeholder 4">
            <a:extLst>
              <a:ext uri="{FF2B5EF4-FFF2-40B4-BE49-F238E27FC236}">
                <a16:creationId xmlns:a16="http://schemas.microsoft.com/office/drawing/2014/main" id="{B96A1A64-7E15-EFD9-16DE-D4612ED41BEC}"/>
              </a:ext>
            </a:extLst>
          </p:cNvPr>
          <p:cNvSpPr>
            <a:spLocks noGrp="1"/>
          </p:cNvSpPr>
          <p:nvPr>
            <p:ph type="dt" sz="half" idx="10"/>
          </p:nvPr>
        </p:nvSpPr>
        <p:spPr/>
        <p:txBody>
          <a:bodyPr/>
          <a:lstStyle/>
          <a:p>
            <a:pPr rtl="0">
              <a:spcAft>
                <a:spcPts val="600"/>
              </a:spcAft>
            </a:pPr>
            <a:fld id="{65F3FAAF-288A-41C0-A655-DD0E0998E5BD}" type="datetime1">
              <a:rPr lang="uk-UA" smtClean="0"/>
              <a:pPr rtl="0">
                <a:spcAft>
                  <a:spcPts val="600"/>
                </a:spcAft>
              </a:pPr>
              <a:t>12.09.2024</a:t>
            </a:fld>
            <a:endParaRPr lang="en-US"/>
          </a:p>
        </p:txBody>
      </p:sp>
      <p:sp>
        <p:nvSpPr>
          <p:cNvPr id="3" name="Місце для вмісту 2">
            <a:extLst>
              <a:ext uri="{FF2B5EF4-FFF2-40B4-BE49-F238E27FC236}">
                <a16:creationId xmlns:a16="http://schemas.microsoft.com/office/drawing/2014/main" id="{942904FD-8DDE-E8D7-B9EA-B6095ED1EEC3}"/>
              </a:ext>
            </a:extLst>
          </p:cNvPr>
          <p:cNvSpPr>
            <a:spLocks noGrp="1"/>
          </p:cNvSpPr>
          <p:nvPr>
            <p:ph type="body" sz="half" idx="4294967295"/>
          </p:nvPr>
        </p:nvSpPr>
        <p:spPr>
          <a:xfrm>
            <a:off x="1304494" y="1834697"/>
            <a:ext cx="5486399" cy="4293646"/>
          </a:xfrm>
        </p:spPr>
        <p:txBody>
          <a:bodyPr anchor="t">
            <a:normAutofit/>
          </a:bodyPr>
          <a:lstStyle/>
          <a:p>
            <a:pPr>
              <a:lnSpc>
                <a:spcPct val="100000"/>
              </a:lnSpc>
              <a:spcAft>
                <a:spcPts val="800"/>
              </a:spcAft>
            </a:pPr>
            <a:r>
              <a:rPr lang="uk-UA" sz="1600" b="1" kern="100" dirty="0">
                <a:effectLst/>
              </a:rPr>
              <a:t>Керівний контроль </a:t>
            </a:r>
            <a:r>
              <a:rPr lang="uk-UA" sz="1600" kern="100" dirty="0">
                <a:effectLst/>
              </a:rPr>
              <a:t>– це вміння педагога, спеціаліста чи батьків керувати поведінкою дитини через підкріплення бажаної поведінки та формування мотивації до співпраці.</a:t>
            </a:r>
          </a:p>
          <a:p>
            <a:pPr>
              <a:lnSpc>
                <a:spcPct val="100000"/>
              </a:lnSpc>
              <a:spcAft>
                <a:spcPts val="800"/>
              </a:spcAft>
            </a:pPr>
            <a:r>
              <a:rPr lang="uk-UA" sz="1600" kern="100" dirty="0">
                <a:effectLst/>
              </a:rPr>
              <a:t>Керівний контроль є найважливішою частиною навчання дитини. Без нього ми безсилі і не можемо нічим допомогти дитині. Поки ми не здатні допомогти дитині подолати себе і власні бажання і почати співпрацювати, ми не здатні привести її розвиток до суттєвого прогресу.</a:t>
            </a:r>
          </a:p>
          <a:p>
            <a:pPr>
              <a:lnSpc>
                <a:spcPct val="100000"/>
              </a:lnSpc>
              <a:spcAft>
                <a:spcPts val="800"/>
              </a:spcAft>
            </a:pPr>
            <a:r>
              <a:rPr lang="uk-UA" sz="1600" kern="100" dirty="0">
                <a:effectLst/>
              </a:rPr>
              <a:t>Керівний контроль – фундамент відносин із дитиною. Наявність керівного контролю підвищує ймовірність того, що наші інструкції спонукають дитину дати правильну відповідь</a:t>
            </a:r>
          </a:p>
          <a:p>
            <a:pPr>
              <a:lnSpc>
                <a:spcPct val="100000"/>
              </a:lnSpc>
            </a:pPr>
            <a:endParaRPr lang="uk-UA" sz="1100" dirty="0"/>
          </a:p>
        </p:txBody>
      </p:sp>
      <p:pic>
        <p:nvPicPr>
          <p:cNvPr id="6" name="Рисунок 5" descr="Зображення, що містить Дитяча творчість, контейнер, у приміщенні, скриня&#10;&#10;Автоматично згенерований опис">
            <a:extLst>
              <a:ext uri="{FF2B5EF4-FFF2-40B4-BE49-F238E27FC236}">
                <a16:creationId xmlns:a16="http://schemas.microsoft.com/office/drawing/2014/main" id="{50BDB3FD-8B25-9FF4-9111-381E7A9152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2410" y="1717990"/>
            <a:ext cx="3493662" cy="4658216"/>
          </a:xfrm>
          <a:prstGeom prst="rect">
            <a:avLst/>
          </a:prstGeom>
          <a:noFill/>
        </p:spPr>
      </p:pic>
    </p:spTree>
    <p:extLst>
      <p:ext uri="{BB962C8B-B14F-4D97-AF65-F5344CB8AC3E}">
        <p14:creationId xmlns:p14="http://schemas.microsoft.com/office/powerpoint/2010/main" val="2089048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1C5927-AA5B-B3D2-FE7B-B39F1198FB69}"/>
              </a:ext>
            </a:extLst>
          </p:cNvPr>
          <p:cNvSpPr>
            <a:spLocks noGrp="1"/>
          </p:cNvSpPr>
          <p:nvPr>
            <p:ph type="title"/>
          </p:nvPr>
        </p:nvSpPr>
        <p:spPr>
          <a:xfrm>
            <a:off x="581195" y="729658"/>
            <a:ext cx="11029613" cy="561932"/>
          </a:xfrm>
        </p:spPr>
        <p:txBody>
          <a:bodyPr anchor="b">
            <a:normAutofit/>
          </a:bodyPr>
          <a:lstStyle/>
          <a:p>
            <a:r>
              <a:rPr lang="uk-UA" dirty="0">
                <a:solidFill>
                  <a:srgbClr val="FF0000"/>
                </a:solidFill>
              </a:rPr>
              <a:t>МОТИВАЦІЯ</a:t>
            </a:r>
          </a:p>
        </p:txBody>
      </p:sp>
      <p:sp>
        <p:nvSpPr>
          <p:cNvPr id="3" name="Місце для вмісту 2">
            <a:extLst>
              <a:ext uri="{FF2B5EF4-FFF2-40B4-BE49-F238E27FC236}">
                <a16:creationId xmlns:a16="http://schemas.microsoft.com/office/drawing/2014/main" id="{3DA99746-E7EB-6161-7049-51142742B363}"/>
              </a:ext>
            </a:extLst>
          </p:cNvPr>
          <p:cNvSpPr>
            <a:spLocks noGrp="1"/>
          </p:cNvSpPr>
          <p:nvPr>
            <p:ph sz="half" idx="1"/>
          </p:nvPr>
        </p:nvSpPr>
        <p:spPr>
          <a:xfrm>
            <a:off x="581196" y="1933363"/>
            <a:ext cx="5194767" cy="4121997"/>
          </a:xfrm>
        </p:spPr>
        <p:txBody>
          <a:bodyPr anchor="ctr">
            <a:normAutofit/>
          </a:bodyPr>
          <a:lstStyle/>
          <a:p>
            <a:pPr>
              <a:lnSpc>
                <a:spcPct val="100000"/>
              </a:lnSpc>
              <a:spcAft>
                <a:spcPts val="800"/>
              </a:spcAft>
            </a:pPr>
            <a:r>
              <a:rPr lang="uk-UA" sz="1600" kern="100" dirty="0">
                <a:effectLst/>
              </a:rPr>
              <a:t>Мотивація грає величезну роль для успішного виконання будь-яких </a:t>
            </a:r>
            <a:r>
              <a:rPr lang="uk-UA" sz="1600" kern="100" dirty="0" err="1">
                <a:effectLst/>
              </a:rPr>
              <a:t>активностей</a:t>
            </a:r>
            <a:r>
              <a:rPr lang="uk-UA" sz="1600" kern="100" dirty="0">
                <a:effectLst/>
              </a:rPr>
              <a:t>. </a:t>
            </a:r>
          </a:p>
          <a:p>
            <a:pPr>
              <a:lnSpc>
                <a:spcPct val="100000"/>
              </a:lnSpc>
              <a:spcAft>
                <a:spcPts val="800"/>
              </a:spcAft>
            </a:pPr>
            <a:r>
              <a:rPr lang="uk-UA" sz="1600" kern="100" dirty="0">
                <a:effectLst/>
              </a:rPr>
              <a:t>Мотивація дітей з РАС нерідко відрізняється від мотивації </a:t>
            </a:r>
            <a:r>
              <a:rPr lang="uk-UA" sz="1600" kern="100" dirty="0" err="1">
                <a:effectLst/>
              </a:rPr>
              <a:t>нормотипових</a:t>
            </a:r>
            <a:r>
              <a:rPr lang="uk-UA" sz="1600" kern="100" dirty="0">
                <a:effectLst/>
              </a:rPr>
              <a:t> дітей</a:t>
            </a:r>
          </a:p>
          <a:p>
            <a:pPr>
              <a:lnSpc>
                <a:spcPct val="100000"/>
              </a:lnSpc>
              <a:spcAft>
                <a:spcPts val="800"/>
              </a:spcAft>
            </a:pPr>
            <a:r>
              <a:rPr lang="uk-UA" sz="1600" kern="100" dirty="0">
                <a:effectLst/>
              </a:rPr>
              <a:t> Знайти мотивацію, яка допоможе дитині вчитися, поводитися певним чином і спілкуватися – найважливіше завдання.  Тому дуже важливо провести тестування стимулів та визначити, яке саме заохочення найкраще мотивує дитину. Як мотиваційні стимули можуть виступати їжа та іграшки, розваги та різні дії (стрибки на батуті, перегляд мультфільму), сенсорні відчуття та предмети для </a:t>
            </a:r>
            <a:r>
              <a:rPr lang="uk-UA" sz="1600" kern="100" dirty="0" err="1">
                <a:effectLst/>
              </a:rPr>
              <a:t>аутостимуляції</a:t>
            </a:r>
            <a:r>
              <a:rPr lang="uk-UA" sz="1600" kern="100" dirty="0">
                <a:effectLst/>
              </a:rPr>
              <a:t>, форми соціальної взаємодії (похвала, обійми).</a:t>
            </a:r>
          </a:p>
          <a:p>
            <a:pPr>
              <a:lnSpc>
                <a:spcPct val="100000"/>
              </a:lnSpc>
            </a:pPr>
            <a:endParaRPr lang="uk-UA" sz="1400" dirty="0"/>
          </a:p>
        </p:txBody>
      </p:sp>
      <p:pic>
        <p:nvPicPr>
          <p:cNvPr id="4098" name="Picture 2" descr="Топ тихих і спокійних ігор для відпочинку з дітьми">
            <a:extLst>
              <a:ext uri="{FF2B5EF4-FFF2-40B4-BE49-F238E27FC236}">
                <a16:creationId xmlns:a16="http://schemas.microsoft.com/office/drawing/2014/main" id="{4D890358-FC0B-4085-6D4F-06927E0223D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6416038" y="1933363"/>
            <a:ext cx="5194769" cy="3633047"/>
          </a:xfrm>
          <a:prstGeom prst="rect">
            <a:avLst/>
          </a:prstGeom>
          <a:solidFill>
            <a:srgbClr val="FFFFFF"/>
          </a:solidFill>
        </p:spPr>
      </p:pic>
      <p:sp>
        <p:nvSpPr>
          <p:cNvPr id="4" name="Місце для дати 3">
            <a:extLst>
              <a:ext uri="{FF2B5EF4-FFF2-40B4-BE49-F238E27FC236}">
                <a16:creationId xmlns:a16="http://schemas.microsoft.com/office/drawing/2014/main" id="{F60DD729-7464-88F2-76EE-99CF4708E66E}"/>
              </a:ext>
            </a:extLst>
          </p:cNvPr>
          <p:cNvSpPr>
            <a:spLocks noGrp="1"/>
          </p:cNvSpPr>
          <p:nvPr>
            <p:ph type="dt" sz="half" idx="10"/>
          </p:nvPr>
        </p:nvSpPr>
        <p:spPr>
          <a:xfrm>
            <a:off x="7605951" y="6423914"/>
            <a:ext cx="2844799" cy="365125"/>
          </a:xfrm>
        </p:spPr>
        <p:txBody>
          <a:bodyPr anchor="ctr">
            <a:normAutofit/>
          </a:bodyPr>
          <a:lstStyle/>
          <a:p>
            <a:pPr rtl="0">
              <a:spcAft>
                <a:spcPts val="600"/>
              </a:spcAft>
            </a:pPr>
            <a:fld id="{30E0EE9C-C944-4A4C-ABDA-7B72095BA763}" type="datetime1">
              <a:rPr lang="uk-UA" smtClean="0"/>
              <a:pPr rtl="0">
                <a:spcAft>
                  <a:spcPts val="600"/>
                </a:spcAft>
              </a:pPr>
              <a:t>12.09.2024</a:t>
            </a:fld>
            <a:endParaRPr lang="en-US"/>
          </a:p>
        </p:txBody>
      </p:sp>
    </p:spTree>
    <p:extLst>
      <p:ext uri="{BB962C8B-B14F-4D97-AF65-F5344CB8AC3E}">
        <p14:creationId xmlns:p14="http://schemas.microsoft.com/office/powerpoint/2010/main" val="1449206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7B9835-A25A-0D3E-ECE4-4433DF228D71}"/>
              </a:ext>
            </a:extLst>
          </p:cNvPr>
          <p:cNvSpPr>
            <a:spLocks noGrp="1"/>
          </p:cNvSpPr>
          <p:nvPr>
            <p:ph type="title"/>
          </p:nvPr>
        </p:nvSpPr>
        <p:spPr>
          <a:xfrm>
            <a:off x="546652" y="365836"/>
            <a:ext cx="11064156" cy="717529"/>
          </a:xfrm>
        </p:spPr>
        <p:txBody>
          <a:bodyPr anchor="b">
            <a:normAutofit/>
          </a:bodyPr>
          <a:lstStyle/>
          <a:p>
            <a:r>
              <a:rPr lang="uk-UA" dirty="0">
                <a:solidFill>
                  <a:srgbClr val="FF0000"/>
                </a:solidFill>
              </a:rPr>
              <a:t>ЗАОХОЧЕННЯ</a:t>
            </a:r>
          </a:p>
        </p:txBody>
      </p:sp>
      <p:pic>
        <p:nvPicPr>
          <p:cNvPr id="6" name="Рисунок 5">
            <a:extLst>
              <a:ext uri="{FF2B5EF4-FFF2-40B4-BE49-F238E27FC236}">
                <a16:creationId xmlns:a16="http://schemas.microsoft.com/office/drawing/2014/main" id="{DC35B737-0DDF-2396-3ADC-53EF74DC91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9885" y="1628797"/>
            <a:ext cx="3646043" cy="4689444"/>
          </a:xfrm>
          <a:prstGeom prst="rect">
            <a:avLst/>
          </a:prstGeom>
          <a:noFill/>
        </p:spPr>
      </p:pic>
      <p:sp>
        <p:nvSpPr>
          <p:cNvPr id="3" name="Місце для вмісту 2">
            <a:extLst>
              <a:ext uri="{FF2B5EF4-FFF2-40B4-BE49-F238E27FC236}">
                <a16:creationId xmlns:a16="http://schemas.microsoft.com/office/drawing/2014/main" id="{F9263E9B-80C0-56C3-99FA-ADF468FE738D}"/>
              </a:ext>
            </a:extLst>
          </p:cNvPr>
          <p:cNvSpPr>
            <a:spLocks noGrp="1"/>
          </p:cNvSpPr>
          <p:nvPr>
            <p:ph sz="half" idx="2"/>
          </p:nvPr>
        </p:nvSpPr>
        <p:spPr>
          <a:xfrm>
            <a:off x="5138529" y="1533462"/>
            <a:ext cx="6472279" cy="4880113"/>
          </a:xfrm>
        </p:spPr>
        <p:txBody>
          <a:bodyPr anchor="ctr">
            <a:normAutofit/>
          </a:bodyPr>
          <a:lstStyle/>
          <a:p>
            <a:pPr>
              <a:lnSpc>
                <a:spcPct val="100000"/>
              </a:lnSpc>
              <a:spcAft>
                <a:spcPts val="800"/>
              </a:spcAft>
            </a:pPr>
            <a:r>
              <a:rPr lang="uk-UA" sz="1600" kern="100" dirty="0">
                <a:effectLst/>
              </a:rPr>
              <a:t>Заохочення використовуються для підкріплення в дитини бажаної поведінки</a:t>
            </a:r>
          </a:p>
          <a:p>
            <a:pPr>
              <a:lnSpc>
                <a:spcPct val="100000"/>
              </a:lnSpc>
              <a:spcAft>
                <a:spcPts val="800"/>
              </a:spcAft>
            </a:pPr>
            <a:r>
              <a:rPr lang="uk-UA" sz="1600" kern="100" dirty="0">
                <a:effectLst/>
              </a:rPr>
              <a:t>Для дітей з РАС використовуються різноманітні заохочення з метою, щоб  учні вели себе </a:t>
            </a:r>
            <a:r>
              <a:rPr lang="uk-UA" sz="1600" kern="100" dirty="0" err="1">
                <a:effectLst/>
              </a:rPr>
              <a:t>гнучко</a:t>
            </a:r>
            <a:r>
              <a:rPr lang="uk-UA" sz="1600" kern="100" dirty="0">
                <a:effectLst/>
              </a:rPr>
              <a:t> та слухняно, залишалися на своєму місці, були уважними, успішно переходили від однієї діяльності до іншої, тощо. </a:t>
            </a:r>
          </a:p>
          <a:p>
            <a:pPr>
              <a:lnSpc>
                <a:spcPct val="100000"/>
              </a:lnSpc>
              <a:spcAft>
                <a:spcPts val="800"/>
              </a:spcAft>
            </a:pPr>
            <a:r>
              <a:rPr lang="uk-UA" sz="1600" kern="100" dirty="0">
                <a:effectLst/>
              </a:rPr>
              <a:t>Підбір та тестування заохочень вимагає від спеціаліста володіння певними навичками та терпінням, проте результат того вартий. Визначивши, що любить дитина, ради чого вона здатна слухати вас, ви отримуєте чудовий інструмент і здійснюєте підхід до дитини зі знанням того, що їй сподобається, і за яке заохочення вона погодиться співпрацювати та працювати над завданнями.</a:t>
            </a:r>
          </a:p>
          <a:p>
            <a:pPr>
              <a:lnSpc>
                <a:spcPct val="100000"/>
              </a:lnSpc>
            </a:pPr>
            <a:endParaRPr lang="uk-UA" sz="1400" dirty="0"/>
          </a:p>
        </p:txBody>
      </p:sp>
      <p:sp>
        <p:nvSpPr>
          <p:cNvPr id="4" name="Місце для дати 3">
            <a:extLst>
              <a:ext uri="{FF2B5EF4-FFF2-40B4-BE49-F238E27FC236}">
                <a16:creationId xmlns:a16="http://schemas.microsoft.com/office/drawing/2014/main" id="{F10F8E35-AAB1-7E43-1514-4B38A3E44B7E}"/>
              </a:ext>
            </a:extLst>
          </p:cNvPr>
          <p:cNvSpPr>
            <a:spLocks noGrp="1"/>
          </p:cNvSpPr>
          <p:nvPr>
            <p:ph type="dt" sz="half" idx="10"/>
          </p:nvPr>
        </p:nvSpPr>
        <p:spPr>
          <a:xfrm>
            <a:off x="7605951" y="6423914"/>
            <a:ext cx="2844799" cy="365125"/>
          </a:xfrm>
        </p:spPr>
        <p:txBody>
          <a:bodyPr anchor="ctr">
            <a:normAutofit/>
          </a:bodyPr>
          <a:lstStyle/>
          <a:p>
            <a:pPr rtl="0">
              <a:spcAft>
                <a:spcPts val="600"/>
              </a:spcAft>
            </a:pPr>
            <a:fld id="{30E0EE9C-C944-4A4C-ABDA-7B72095BA763}" type="datetime1">
              <a:rPr lang="uk-UA" smtClean="0"/>
              <a:pPr rtl="0">
                <a:spcAft>
                  <a:spcPts val="600"/>
                </a:spcAft>
              </a:pPr>
              <a:t>12.09.2024</a:t>
            </a:fld>
            <a:endParaRPr lang="en-US"/>
          </a:p>
        </p:txBody>
      </p:sp>
    </p:spTree>
    <p:extLst>
      <p:ext uri="{BB962C8B-B14F-4D97-AF65-F5344CB8AC3E}">
        <p14:creationId xmlns:p14="http://schemas.microsoft.com/office/powerpoint/2010/main" val="374203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C26192-A22B-AC07-BCD1-8AC5376068DC}"/>
              </a:ext>
            </a:extLst>
          </p:cNvPr>
          <p:cNvSpPr>
            <a:spLocks noGrp="1"/>
          </p:cNvSpPr>
          <p:nvPr>
            <p:ph type="title"/>
          </p:nvPr>
        </p:nvSpPr>
        <p:spPr>
          <a:xfrm>
            <a:off x="581193" y="729658"/>
            <a:ext cx="11029616" cy="988332"/>
          </a:xfrm>
        </p:spPr>
        <p:txBody>
          <a:bodyPr anchor="b">
            <a:normAutofit/>
          </a:bodyPr>
          <a:lstStyle/>
          <a:p>
            <a:pPr algn="ctr"/>
            <a:r>
              <a:rPr lang="uk-UA" b="1" kern="100" dirty="0">
                <a:effectLst/>
              </a:rPr>
              <a:t>Класифікація заохочень</a:t>
            </a:r>
            <a:endParaRPr lang="uk-UA" b="1" dirty="0"/>
          </a:p>
        </p:txBody>
      </p:sp>
      <p:sp>
        <p:nvSpPr>
          <p:cNvPr id="3" name="Місце для вмісту 2">
            <a:extLst>
              <a:ext uri="{FF2B5EF4-FFF2-40B4-BE49-F238E27FC236}">
                <a16:creationId xmlns:a16="http://schemas.microsoft.com/office/drawing/2014/main" id="{12408E5D-09B6-4F13-1626-52098C93CE1C}"/>
              </a:ext>
            </a:extLst>
          </p:cNvPr>
          <p:cNvSpPr>
            <a:spLocks noGrp="1"/>
          </p:cNvSpPr>
          <p:nvPr>
            <p:ph sz="half" idx="1"/>
          </p:nvPr>
        </p:nvSpPr>
        <p:spPr>
          <a:xfrm>
            <a:off x="581193" y="2228003"/>
            <a:ext cx="5194767" cy="3633047"/>
          </a:xfrm>
        </p:spPr>
        <p:txBody>
          <a:bodyPr anchor="ctr">
            <a:normAutofit/>
          </a:bodyPr>
          <a:lstStyle/>
          <a:p>
            <a:pPr>
              <a:spcAft>
                <a:spcPts val="800"/>
              </a:spcAft>
            </a:pPr>
            <a:r>
              <a:rPr lang="uk-UA" sz="1800" kern="100" dirty="0">
                <a:effectLst/>
              </a:rPr>
              <a:t>Заохочення поділяються на первинні, вторинні та </a:t>
            </a:r>
            <a:r>
              <a:rPr lang="uk-UA" sz="1800" kern="100" dirty="0" err="1">
                <a:effectLst/>
              </a:rPr>
              <a:t>генералізовані</a:t>
            </a:r>
            <a:r>
              <a:rPr lang="uk-UA" sz="1800" kern="100" dirty="0">
                <a:effectLst/>
              </a:rPr>
              <a:t>. </a:t>
            </a:r>
          </a:p>
          <a:p>
            <a:pPr>
              <a:spcAft>
                <a:spcPts val="800"/>
              </a:spcAft>
            </a:pPr>
            <a:r>
              <a:rPr lang="uk-UA" sz="1800" b="1" kern="100" dirty="0">
                <a:effectLst/>
              </a:rPr>
              <a:t>Первинні </a:t>
            </a:r>
            <a:r>
              <a:rPr lang="uk-UA" sz="1800" kern="100" dirty="0">
                <a:effectLst/>
              </a:rPr>
              <a:t>– їжа, напої, сон, можливість рухатися, дотики, лоскотання, обійми.</a:t>
            </a:r>
          </a:p>
          <a:p>
            <a:pPr>
              <a:spcAft>
                <a:spcPts val="800"/>
              </a:spcAft>
            </a:pPr>
            <a:r>
              <a:rPr lang="uk-UA" sz="1800" kern="100" dirty="0">
                <a:effectLst/>
              </a:rPr>
              <a:t> </a:t>
            </a:r>
            <a:r>
              <a:rPr lang="uk-UA" sz="1800" b="1" kern="100" dirty="0">
                <a:effectLst/>
              </a:rPr>
              <a:t>Вторинні </a:t>
            </a:r>
            <a:r>
              <a:rPr lang="uk-UA" sz="1800" kern="100" dirty="0">
                <a:effectLst/>
              </a:rPr>
              <a:t>– увага, іграшки, ігри. </a:t>
            </a:r>
          </a:p>
          <a:p>
            <a:pPr>
              <a:spcAft>
                <a:spcPts val="800"/>
              </a:spcAft>
            </a:pPr>
            <a:r>
              <a:rPr lang="uk-UA" sz="1800" b="1" kern="100" dirty="0" err="1">
                <a:effectLst/>
              </a:rPr>
              <a:t>Генералізовані</a:t>
            </a:r>
            <a:r>
              <a:rPr lang="uk-UA" sz="1800" kern="100" dirty="0">
                <a:effectLst/>
              </a:rPr>
              <a:t> – жетони, медальки, гроші, схвалення. </a:t>
            </a:r>
          </a:p>
          <a:p>
            <a:endParaRPr lang="uk-UA" dirty="0"/>
          </a:p>
        </p:txBody>
      </p:sp>
      <p:pic>
        <p:nvPicPr>
          <p:cNvPr id="5122" name="Picture 2">
            <a:extLst>
              <a:ext uri="{FF2B5EF4-FFF2-40B4-BE49-F238E27FC236}">
                <a16:creationId xmlns:a16="http://schemas.microsoft.com/office/drawing/2014/main" id="{77302C34-9C60-DC44-B263-20A90141D7C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6997231" y="1984163"/>
            <a:ext cx="5194769" cy="3633047"/>
          </a:xfrm>
          <a:prstGeom prst="rect">
            <a:avLst/>
          </a:prstGeom>
          <a:solidFill>
            <a:srgbClr val="FFFFFF"/>
          </a:solidFill>
        </p:spPr>
      </p:pic>
    </p:spTree>
    <p:extLst>
      <p:ext uri="{BB962C8B-B14F-4D97-AF65-F5344CB8AC3E}">
        <p14:creationId xmlns:p14="http://schemas.microsoft.com/office/powerpoint/2010/main" val="3412340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9E1EB9-7594-B65E-2A64-77C30B7F806F}"/>
              </a:ext>
            </a:extLst>
          </p:cNvPr>
          <p:cNvSpPr>
            <a:spLocks noGrp="1"/>
          </p:cNvSpPr>
          <p:nvPr>
            <p:ph type="title"/>
          </p:nvPr>
        </p:nvSpPr>
        <p:spPr>
          <a:xfrm>
            <a:off x="487017" y="702156"/>
            <a:ext cx="11123791" cy="727188"/>
          </a:xfrm>
        </p:spPr>
        <p:txBody>
          <a:bodyPr/>
          <a:lstStyle/>
          <a:p>
            <a:pPr algn="ctr"/>
            <a:r>
              <a:rPr lang="uk-UA" sz="2800" b="1" kern="100" dirty="0">
                <a:effectLst/>
                <a:latin typeface="Aptos" panose="020B0004020202020204" pitchFamily="34" charset="0"/>
                <a:ea typeface="Aptos" panose="020B0004020202020204" pitchFamily="34" charset="0"/>
                <a:cs typeface="Times New Roman" panose="02020603050405020304" pitchFamily="18" charset="0"/>
              </a:rPr>
              <a:t>Класифікація заохочень за властивостями:</a:t>
            </a:r>
            <a:endParaRPr lang="uk-UA" b="1" dirty="0"/>
          </a:p>
        </p:txBody>
      </p:sp>
      <p:sp>
        <p:nvSpPr>
          <p:cNvPr id="3" name="Місце для вмісту 2">
            <a:extLst>
              <a:ext uri="{FF2B5EF4-FFF2-40B4-BE49-F238E27FC236}">
                <a16:creationId xmlns:a16="http://schemas.microsoft.com/office/drawing/2014/main" id="{55FCB99D-EB37-8341-9AB3-AF45486324E1}"/>
              </a:ext>
            </a:extLst>
          </p:cNvPr>
          <p:cNvSpPr>
            <a:spLocks noGrp="1"/>
          </p:cNvSpPr>
          <p:nvPr>
            <p:ph idx="1"/>
          </p:nvPr>
        </p:nvSpPr>
        <p:spPr>
          <a:xfrm>
            <a:off x="636104" y="1749287"/>
            <a:ext cx="11283429" cy="4750904"/>
          </a:xfrm>
        </p:spPr>
        <p:txBody>
          <a:bodyPr>
            <a:noAutofit/>
          </a:bodyPr>
          <a:lstStyle/>
          <a:p>
            <a:pPr>
              <a:lnSpc>
                <a:spcPct val="107000"/>
              </a:lnSpc>
              <a:spcAft>
                <a:spcPts val="800"/>
              </a:spcAft>
            </a:pPr>
            <a:r>
              <a:rPr lang="uk-UA" sz="1600" b="1" kern="100" dirty="0">
                <a:effectLst/>
                <a:latin typeface="Aptos" panose="020B0004020202020204" pitchFamily="34" charset="0"/>
                <a:ea typeface="Aptos" panose="020B0004020202020204" pitchFamily="34" charset="0"/>
                <a:cs typeface="Times New Roman" panose="02020603050405020304" pitchFamily="18" charset="0"/>
              </a:rPr>
              <a:t> Харчові </a:t>
            </a:r>
            <a:r>
              <a:rPr lang="uk-UA" sz="1600" kern="100" dirty="0">
                <a:effectLst/>
                <a:latin typeface="Aptos" panose="020B0004020202020204" pitchFamily="34" charset="0"/>
                <a:ea typeface="Aptos" panose="020B0004020202020204" pitchFamily="34" charset="0"/>
                <a:cs typeface="Times New Roman" panose="02020603050405020304" pitchFamily="18" charset="0"/>
              </a:rPr>
              <a:t>– все їстівне. Не використовуємо в роботі їстівні підкріплення, які можуть завдати шкоди здоров'ю дитини: дуже багато солодощів, жирної їжі, алкоголь. </a:t>
            </a:r>
          </a:p>
          <a:p>
            <a:pPr>
              <a:lnSpc>
                <a:spcPct val="107000"/>
              </a:lnSpc>
              <a:spcAft>
                <a:spcPts val="800"/>
              </a:spcAft>
            </a:pPr>
            <a:r>
              <a:rPr lang="uk-UA" sz="1600" b="1" kern="100" dirty="0">
                <a:effectLst/>
                <a:latin typeface="Aptos" panose="020B0004020202020204" pitchFamily="34" charset="0"/>
                <a:ea typeface="Aptos" panose="020B0004020202020204" pitchFamily="34" charset="0"/>
                <a:cs typeface="Times New Roman" panose="02020603050405020304" pitchFamily="18" charset="0"/>
              </a:rPr>
              <a:t>Сенсорні </a:t>
            </a:r>
            <a:r>
              <a:rPr lang="uk-UA" sz="1600" kern="100" dirty="0">
                <a:effectLst/>
                <a:latin typeface="Aptos" panose="020B0004020202020204" pitchFamily="34" charset="0"/>
                <a:ea typeface="Aptos" panose="020B0004020202020204" pitchFamily="34" charset="0"/>
                <a:cs typeface="Times New Roman" panose="02020603050405020304" pitchFamily="18" charset="0"/>
              </a:rPr>
              <a:t>– все, чим можна стимулювати наші органи почуттів: масаж, лоскіт, світлові іграшки, музика.</a:t>
            </a:r>
          </a:p>
          <a:p>
            <a:r>
              <a:rPr lang="uk-UA" sz="1600" dirty="0">
                <a:effectLst/>
                <a:latin typeface="Aptos" panose="020B0004020202020204" pitchFamily="34" charset="0"/>
                <a:ea typeface="Aptos" panose="020B0004020202020204" pitchFamily="34" charset="0"/>
                <a:cs typeface="Times New Roman" panose="02020603050405020304" pitchFamily="18" charset="0"/>
              </a:rPr>
              <a:t> </a:t>
            </a:r>
            <a:r>
              <a:rPr lang="uk-UA" sz="1600" b="1" dirty="0">
                <a:effectLst/>
                <a:latin typeface="Aptos" panose="020B0004020202020204" pitchFamily="34" charset="0"/>
                <a:ea typeface="Aptos" panose="020B0004020202020204" pitchFamily="34" charset="0"/>
                <a:cs typeface="Times New Roman" panose="02020603050405020304" pitchFamily="18" charset="0"/>
              </a:rPr>
              <a:t>Предметні</a:t>
            </a:r>
            <a:r>
              <a:rPr lang="uk-UA" sz="1600" dirty="0">
                <a:effectLst/>
                <a:latin typeface="Aptos" panose="020B0004020202020204" pitchFamily="34" charset="0"/>
                <a:ea typeface="Aptos" panose="020B0004020202020204" pitchFamily="34" charset="0"/>
                <a:cs typeface="Times New Roman" panose="02020603050405020304" pitchFamily="18" charset="0"/>
              </a:rPr>
              <a:t> – речі, іграшки, наліпки</a:t>
            </a:r>
          </a:p>
          <a:p>
            <a:pPr>
              <a:lnSpc>
                <a:spcPct val="107000"/>
              </a:lnSpc>
              <a:spcAft>
                <a:spcPts val="800"/>
              </a:spcAft>
            </a:pPr>
            <a:r>
              <a:rPr lang="uk-UA" sz="1600" b="1" kern="100" dirty="0">
                <a:effectLst/>
                <a:latin typeface="Aptos" panose="020B0004020202020204" pitchFamily="34" charset="0"/>
                <a:ea typeface="Aptos" panose="020B0004020202020204" pitchFamily="34" charset="0"/>
                <a:cs typeface="Times New Roman" panose="02020603050405020304" pitchFamily="18" charset="0"/>
              </a:rPr>
              <a:t> Активності </a:t>
            </a:r>
            <a:r>
              <a:rPr lang="uk-UA" sz="1600" kern="100" dirty="0">
                <a:effectLst/>
                <a:latin typeface="Aptos" panose="020B0004020202020204" pitchFamily="34" charset="0"/>
                <a:ea typeface="Aptos" panose="020B0004020202020204" pitchFamily="34" charset="0"/>
                <a:cs typeface="Times New Roman" panose="02020603050405020304" pitchFamily="18" charset="0"/>
              </a:rPr>
              <a:t>– будь-яка щоденна діяльність (грати в футбол, читати після обіду, танцювати, дивитися телевізор). Будь-яка діяльність стане підкріпленням, якщо її обмежити. </a:t>
            </a:r>
          </a:p>
          <a:p>
            <a:pPr>
              <a:lnSpc>
                <a:spcPct val="107000"/>
              </a:lnSpc>
              <a:spcAft>
                <a:spcPts val="800"/>
              </a:spcAft>
            </a:pPr>
            <a:r>
              <a:rPr lang="uk-UA" sz="1600" b="1" kern="100" dirty="0">
                <a:effectLst/>
                <a:latin typeface="Aptos" panose="020B0004020202020204" pitchFamily="34" charset="0"/>
                <a:ea typeface="Aptos" panose="020B0004020202020204" pitchFamily="34" charset="0"/>
                <a:cs typeface="Times New Roman" panose="02020603050405020304" pitchFamily="18" charset="0"/>
              </a:rPr>
              <a:t>Соціальні</a:t>
            </a:r>
            <a:r>
              <a:rPr lang="uk-UA" sz="1600" kern="100" dirty="0">
                <a:effectLst/>
                <a:latin typeface="Aptos" panose="020B0004020202020204" pitchFamily="34" charset="0"/>
                <a:ea typeface="Aptos" panose="020B0004020202020204" pitchFamily="34" charset="0"/>
                <a:cs typeface="Times New Roman" panose="02020603050405020304" pitchFamily="18" charset="0"/>
              </a:rPr>
              <a:t> – фізичний контакт (обійми, дай п’ять, поплескування), увага, перебування поруч із певною людиною, похвала та схвалення, привілеї (брати участь у церемонії, допомагати вчителю роздавати зошити). </a:t>
            </a:r>
          </a:p>
          <a:p>
            <a:pPr>
              <a:lnSpc>
                <a:spcPct val="107000"/>
              </a:lnSpc>
              <a:spcAft>
                <a:spcPts val="800"/>
              </a:spcAft>
            </a:pPr>
            <a:r>
              <a:rPr lang="uk-UA" sz="1600" b="1" kern="100" dirty="0">
                <a:effectLst/>
                <a:latin typeface="Aptos" panose="020B0004020202020204" pitchFamily="34" charset="0"/>
                <a:ea typeface="Aptos" panose="020B0004020202020204" pitchFamily="34" charset="0"/>
                <a:cs typeface="Times New Roman" panose="02020603050405020304" pitchFamily="18" charset="0"/>
              </a:rPr>
              <a:t>Принцип </a:t>
            </a:r>
            <a:r>
              <a:rPr lang="uk-UA" sz="1600" b="1" kern="100" dirty="0" err="1">
                <a:effectLst/>
                <a:latin typeface="Aptos" panose="020B0004020202020204" pitchFamily="34" charset="0"/>
                <a:ea typeface="Aptos" panose="020B0004020202020204" pitchFamily="34" charset="0"/>
                <a:cs typeface="Times New Roman" panose="02020603050405020304" pitchFamily="18" charset="0"/>
              </a:rPr>
              <a:t>Примака</a:t>
            </a:r>
            <a:r>
              <a:rPr lang="uk-UA" sz="1600" b="1" kern="100" dirty="0">
                <a:effectLst/>
                <a:latin typeface="Aptos" panose="020B0004020202020204" pitchFamily="34" charset="0"/>
                <a:ea typeface="Aptos" panose="020B0004020202020204" pitchFamily="34" charset="0"/>
                <a:cs typeface="Times New Roman" panose="02020603050405020304" pitchFamily="18" charset="0"/>
              </a:rPr>
              <a:t> </a:t>
            </a:r>
            <a:r>
              <a:rPr lang="uk-UA" sz="1600" kern="100" dirty="0">
                <a:effectLst/>
                <a:latin typeface="Aptos" panose="020B0004020202020204" pitchFamily="34" charset="0"/>
                <a:ea typeface="Aptos" panose="020B0004020202020204" pitchFamily="34" charset="0"/>
                <a:cs typeface="Times New Roman" panose="02020603050405020304" pitchFamily="18" charset="0"/>
              </a:rPr>
              <a:t>(бабусин закон) – одна поведінка є підкріпленням для іншої. Наприклад, зробиш </a:t>
            </a:r>
            <a:r>
              <a:rPr lang="uk-UA" sz="1600" kern="100" dirty="0" err="1">
                <a:effectLst/>
                <a:latin typeface="Aptos" panose="020B0004020202020204" pitchFamily="34" charset="0"/>
                <a:ea typeface="Aptos" panose="020B0004020202020204" pitchFamily="34" charset="0"/>
                <a:cs typeface="Times New Roman" panose="02020603050405020304" pitchFamily="18" charset="0"/>
              </a:rPr>
              <a:t>уроки</a:t>
            </a:r>
            <a:r>
              <a:rPr lang="uk-UA" sz="1600" kern="100" dirty="0">
                <a:effectLst/>
                <a:latin typeface="Aptos" panose="020B0004020202020204" pitchFamily="34" charset="0"/>
                <a:ea typeface="Aptos" panose="020B0004020202020204" pitchFamily="34" charset="0"/>
                <a:cs typeface="Times New Roman" panose="02020603050405020304" pitchFamily="18" charset="0"/>
              </a:rPr>
              <a:t> – підеш гуляти. Гра «Спочатку – потім»</a:t>
            </a:r>
          </a:p>
          <a:p>
            <a:endParaRPr lang="uk-UA" sz="1600" dirty="0"/>
          </a:p>
        </p:txBody>
      </p:sp>
    </p:spTree>
    <p:extLst>
      <p:ext uri="{BB962C8B-B14F-4D97-AF65-F5344CB8AC3E}">
        <p14:creationId xmlns:p14="http://schemas.microsoft.com/office/powerpoint/2010/main" val="4067392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3895D3-8D42-3ACA-2697-971C30AE4CBA}"/>
              </a:ext>
            </a:extLst>
          </p:cNvPr>
          <p:cNvSpPr>
            <a:spLocks noGrp="1"/>
          </p:cNvSpPr>
          <p:nvPr>
            <p:ph type="title"/>
          </p:nvPr>
        </p:nvSpPr>
        <p:spPr>
          <a:xfrm>
            <a:off x="581193" y="729658"/>
            <a:ext cx="11029616" cy="988332"/>
          </a:xfrm>
        </p:spPr>
        <p:txBody>
          <a:bodyPr anchor="b">
            <a:normAutofit/>
          </a:bodyPr>
          <a:lstStyle/>
          <a:p>
            <a:pPr algn="ctr"/>
            <a:r>
              <a:rPr lang="uk-UA" sz="2800" b="1" kern="100" dirty="0">
                <a:effectLst/>
              </a:rPr>
              <a:t>Харчові</a:t>
            </a:r>
            <a:r>
              <a:rPr lang="uk-UA" sz="2800" kern="100" dirty="0">
                <a:effectLst/>
              </a:rPr>
              <a:t> </a:t>
            </a:r>
            <a:r>
              <a:rPr lang="uk-UA" sz="2800" b="1" kern="100" dirty="0">
                <a:effectLst/>
              </a:rPr>
              <a:t>заохочення</a:t>
            </a:r>
            <a:endParaRPr lang="uk-UA" b="1" dirty="0"/>
          </a:p>
        </p:txBody>
      </p:sp>
      <p:pic>
        <p:nvPicPr>
          <p:cNvPr id="6" name="Рисунок 5" descr="Зображення, що містить їжа, цукерка, кондитерські вироби, Льодяник&#10;&#10;Автоматично згенерований опис">
            <a:extLst>
              <a:ext uri="{FF2B5EF4-FFF2-40B4-BE49-F238E27FC236}">
                <a16:creationId xmlns:a16="http://schemas.microsoft.com/office/drawing/2014/main" id="{5DC4E7D8-6A17-E6A3-4231-55A094E5D5D8}"/>
              </a:ext>
            </a:extLst>
          </p:cNvPr>
          <p:cNvPicPr>
            <a:picLocks noChangeAspect="1"/>
          </p:cNvPicPr>
          <p:nvPr/>
        </p:nvPicPr>
        <p:blipFill>
          <a:blip r:embed="rId2" cstate="email">
            <a:extLst>
              <a:ext uri="{28A0092B-C50C-407E-A947-70E740481C1C}">
                <a14:useLocalDpi xmlns:a14="http://schemas.microsoft.com/office/drawing/2010/main"/>
              </a:ext>
            </a:extLst>
          </a:blip>
          <a:srcRect r="-1"/>
          <a:stretch/>
        </p:blipFill>
        <p:spPr>
          <a:xfrm>
            <a:off x="312839" y="2439163"/>
            <a:ext cx="4438066" cy="3103836"/>
          </a:xfrm>
          <a:prstGeom prst="rect">
            <a:avLst/>
          </a:prstGeom>
          <a:noFill/>
        </p:spPr>
      </p:pic>
      <p:sp>
        <p:nvSpPr>
          <p:cNvPr id="3" name="Місце для вмісту 2">
            <a:extLst>
              <a:ext uri="{FF2B5EF4-FFF2-40B4-BE49-F238E27FC236}">
                <a16:creationId xmlns:a16="http://schemas.microsoft.com/office/drawing/2014/main" id="{4B047175-192A-0D92-AD89-03E0D3A2493C}"/>
              </a:ext>
            </a:extLst>
          </p:cNvPr>
          <p:cNvSpPr>
            <a:spLocks noGrp="1"/>
          </p:cNvSpPr>
          <p:nvPr>
            <p:ph sz="half" idx="2"/>
          </p:nvPr>
        </p:nvSpPr>
        <p:spPr>
          <a:xfrm>
            <a:off x="5068957" y="1825869"/>
            <a:ext cx="6730696" cy="4330424"/>
          </a:xfrm>
        </p:spPr>
        <p:txBody>
          <a:bodyPr anchor="ctr">
            <a:noAutofit/>
          </a:bodyPr>
          <a:lstStyle/>
          <a:p>
            <a:pPr>
              <a:lnSpc>
                <a:spcPct val="100000"/>
              </a:lnSpc>
              <a:spcAft>
                <a:spcPts val="800"/>
              </a:spcAft>
            </a:pPr>
            <a:r>
              <a:rPr lang="uk-UA" sz="1600" b="1" kern="100" dirty="0">
                <a:effectLst/>
              </a:rPr>
              <a:t>Важливо:</a:t>
            </a:r>
            <a:r>
              <a:rPr lang="uk-UA" sz="1600" kern="100" dirty="0">
                <a:effectLst/>
              </a:rPr>
              <a:t> обсяг харчового підкріплення не повинен перебивати апетит і негативно впливати на режим харчування, при першій же нагоді  перемикатися на природні підкріплення чи заохочення з інших категорій. </a:t>
            </a:r>
          </a:p>
          <a:p>
            <a:pPr>
              <a:lnSpc>
                <a:spcPct val="100000"/>
              </a:lnSpc>
            </a:pPr>
            <a:r>
              <a:rPr lang="uk-UA" sz="1600" dirty="0">
                <a:effectLst/>
              </a:rPr>
              <a:t>Що це може бути: Ягоди (будь-які з тих, які дитина любить: чорниця, малина, смородина, виноград, вишня, черешня, лохина і т. д.) Шматочки фруктів (яблуко, мандарини, груша, ківі, банан) Шматочки моркви, огірка, солодкого перцю.  Фруктові чіпси.  Відварені макарони Домашні цукерки з горіхів та сухофруктів. Льодяники без цукру. Печиво, галети, горіхи.  Домашні сухарики, мармеладки, кукурудзяні пластівці. Сир, сухофрукти (чорнослив, родзинки, курага, вишня, журавлина), цукати, фруктова та ягідна пастила. Зелений горошок, солодка консервована кукурудза, відварений нут.  Напої .</a:t>
            </a:r>
            <a:endParaRPr lang="uk-UA" sz="1600" dirty="0"/>
          </a:p>
        </p:txBody>
      </p:sp>
    </p:spTree>
    <p:extLst>
      <p:ext uri="{BB962C8B-B14F-4D97-AF65-F5344CB8AC3E}">
        <p14:creationId xmlns:p14="http://schemas.microsoft.com/office/powerpoint/2010/main" val="4240441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173818-32AC-3FF9-C607-21DB56CB8AC6}"/>
              </a:ext>
            </a:extLst>
          </p:cNvPr>
          <p:cNvSpPr>
            <a:spLocks noGrp="1"/>
          </p:cNvSpPr>
          <p:nvPr>
            <p:ph type="title"/>
          </p:nvPr>
        </p:nvSpPr>
        <p:spPr>
          <a:xfrm>
            <a:off x="581193" y="729658"/>
            <a:ext cx="11029616" cy="988332"/>
          </a:xfrm>
        </p:spPr>
        <p:txBody>
          <a:bodyPr anchor="b">
            <a:normAutofit/>
          </a:bodyPr>
          <a:lstStyle/>
          <a:p>
            <a:pPr algn="ctr"/>
            <a:r>
              <a:rPr lang="uk-UA" b="1" kern="100" dirty="0">
                <a:effectLst/>
              </a:rPr>
              <a:t>Сенсорні заохочення</a:t>
            </a:r>
            <a:endParaRPr lang="uk-UA" b="1" dirty="0"/>
          </a:p>
        </p:txBody>
      </p:sp>
      <p:sp>
        <p:nvSpPr>
          <p:cNvPr id="3" name="Місце для вмісту 2">
            <a:extLst>
              <a:ext uri="{FF2B5EF4-FFF2-40B4-BE49-F238E27FC236}">
                <a16:creationId xmlns:a16="http://schemas.microsoft.com/office/drawing/2014/main" id="{1E71C196-7AAA-55BE-CFD8-20259C8A3DBF}"/>
              </a:ext>
            </a:extLst>
          </p:cNvPr>
          <p:cNvSpPr>
            <a:spLocks noGrp="1"/>
          </p:cNvSpPr>
          <p:nvPr>
            <p:ph sz="half" idx="1"/>
          </p:nvPr>
        </p:nvSpPr>
        <p:spPr>
          <a:xfrm>
            <a:off x="901233" y="1940561"/>
            <a:ext cx="5672287" cy="4032250"/>
          </a:xfrm>
        </p:spPr>
        <p:txBody>
          <a:bodyPr anchor="ctr">
            <a:normAutofit/>
          </a:bodyPr>
          <a:lstStyle/>
          <a:p>
            <a:pPr>
              <a:lnSpc>
                <a:spcPct val="100000"/>
              </a:lnSpc>
              <a:spcAft>
                <a:spcPts val="800"/>
              </a:spcAft>
            </a:pPr>
            <a:r>
              <a:rPr lang="uk-UA" sz="1600" kern="100" dirty="0">
                <a:effectLst/>
              </a:rPr>
              <a:t>Для дітей з аутизмом речі, які сенсорно насичують або розвантажують їх, мають дуже велике значення. З них виходять добрі мотиваційні стимули, які вирішують одразу два завдання. </a:t>
            </a:r>
          </a:p>
          <a:p>
            <a:pPr>
              <a:lnSpc>
                <a:spcPct val="100000"/>
              </a:lnSpc>
            </a:pPr>
            <a:r>
              <a:rPr lang="uk-UA" sz="1600" dirty="0">
                <a:effectLst/>
              </a:rPr>
              <a:t>Що це може бути: Пластилін, кінетичний пісок. Лизуни. Масаж, лоскотання. Малювання пальчиковими фарбами, ігри з водою, мішечок з рисом або намистинами. Коробочка з квасолею чи іншими дрібними предметами. Вертушка, лід, </a:t>
            </a:r>
            <a:r>
              <a:rPr lang="uk-UA" sz="1600" dirty="0"/>
              <a:t>ж</a:t>
            </a:r>
            <a:r>
              <a:rPr lang="uk-UA" sz="1600" dirty="0">
                <a:effectLst/>
              </a:rPr>
              <a:t>увальні іграшки, </a:t>
            </a:r>
            <a:r>
              <a:rPr lang="uk-UA" sz="1600" dirty="0" err="1">
                <a:effectLst/>
              </a:rPr>
              <a:t>антистрес</a:t>
            </a:r>
            <a:r>
              <a:rPr lang="uk-UA" sz="1600" dirty="0">
                <a:effectLst/>
              </a:rPr>
              <a:t>-іграшки, на кшталт </a:t>
            </a:r>
            <a:r>
              <a:rPr lang="uk-UA" sz="1600" dirty="0" err="1">
                <a:effectLst/>
              </a:rPr>
              <a:t>Pop</a:t>
            </a:r>
            <a:r>
              <a:rPr lang="uk-UA" sz="1600" dirty="0">
                <a:effectLst/>
              </a:rPr>
              <a:t> </a:t>
            </a:r>
            <a:r>
              <a:rPr lang="uk-UA" sz="1600" dirty="0" err="1">
                <a:effectLst/>
              </a:rPr>
              <a:t>it</a:t>
            </a:r>
            <a:r>
              <a:rPr lang="uk-UA" sz="1600" dirty="0">
                <a:effectLst/>
              </a:rPr>
              <a:t>. </a:t>
            </a:r>
            <a:r>
              <a:rPr lang="uk-UA" sz="1600" dirty="0" err="1">
                <a:effectLst/>
              </a:rPr>
              <a:t>Фітбол</a:t>
            </a:r>
            <a:r>
              <a:rPr lang="uk-UA" sz="1600" dirty="0">
                <a:effectLst/>
              </a:rPr>
              <a:t>, обтяжена ковдра , міцні обійми, </a:t>
            </a:r>
            <a:r>
              <a:rPr lang="uk-UA" sz="1600" dirty="0" err="1"/>
              <a:t>м</a:t>
            </a:r>
            <a:r>
              <a:rPr lang="uk-UA" sz="1600" dirty="0" err="1">
                <a:effectLst/>
              </a:rPr>
              <a:t>асажер</a:t>
            </a:r>
            <a:r>
              <a:rPr lang="uk-UA" sz="1600" dirty="0">
                <a:effectLst/>
              </a:rPr>
              <a:t> для голови, плескання в долоні, гра в долоні. Постукування по тілу та предметам. Гра з пакетом, що шелестить.</a:t>
            </a:r>
            <a:endParaRPr lang="uk-UA" sz="1600" dirty="0"/>
          </a:p>
        </p:txBody>
      </p:sp>
      <p:pic>
        <p:nvPicPr>
          <p:cNvPr id="6" name="Рисунок 5" descr="Зображення, що містить у приміщенні, пластик, Стелаж, колекція&#10;&#10;Автоматично згенерований опис">
            <a:extLst>
              <a:ext uri="{FF2B5EF4-FFF2-40B4-BE49-F238E27FC236}">
                <a16:creationId xmlns:a16="http://schemas.microsoft.com/office/drawing/2014/main" id="{C78447AC-F395-377E-E6A6-A8D9866900D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661189" y="2228003"/>
            <a:ext cx="4949619" cy="3486997"/>
          </a:xfrm>
          <a:prstGeom prst="rect">
            <a:avLst/>
          </a:prstGeom>
          <a:noFill/>
        </p:spPr>
      </p:pic>
    </p:spTree>
    <p:extLst>
      <p:ext uri="{BB962C8B-B14F-4D97-AF65-F5344CB8AC3E}">
        <p14:creationId xmlns:p14="http://schemas.microsoft.com/office/powerpoint/2010/main" val="2855157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D5DE74-8015-0BFA-90BD-FCE50AD9328A}"/>
              </a:ext>
            </a:extLst>
          </p:cNvPr>
          <p:cNvSpPr>
            <a:spLocks noGrp="1"/>
          </p:cNvSpPr>
          <p:nvPr>
            <p:ph type="title"/>
          </p:nvPr>
        </p:nvSpPr>
        <p:spPr>
          <a:xfrm>
            <a:off x="581193" y="729658"/>
            <a:ext cx="11029616" cy="988332"/>
          </a:xfrm>
        </p:spPr>
        <p:txBody>
          <a:bodyPr anchor="b">
            <a:normAutofit/>
          </a:bodyPr>
          <a:lstStyle/>
          <a:p>
            <a:r>
              <a:rPr lang="uk-UA" b="1" kern="100" dirty="0">
                <a:effectLst/>
              </a:rPr>
              <a:t>Зорова стимуляція</a:t>
            </a:r>
            <a:endParaRPr lang="uk-UA" b="1" dirty="0"/>
          </a:p>
        </p:txBody>
      </p:sp>
      <p:pic>
        <p:nvPicPr>
          <p:cNvPr id="6" name="Рисунок 5" descr="Зображення, що містить пісковий годинник, у приміщенні, стіна, сидіння&#10;&#10;Автоматично згенерований опис">
            <a:extLst>
              <a:ext uri="{FF2B5EF4-FFF2-40B4-BE49-F238E27FC236}">
                <a16:creationId xmlns:a16="http://schemas.microsoft.com/office/drawing/2014/main" id="{1D29374E-EE1C-D85F-ADA5-A5A6EA75E5B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1441" y="2425884"/>
            <a:ext cx="4815839" cy="3368037"/>
          </a:xfrm>
          <a:prstGeom prst="rect">
            <a:avLst/>
          </a:prstGeom>
          <a:noFill/>
        </p:spPr>
      </p:pic>
      <p:sp>
        <p:nvSpPr>
          <p:cNvPr id="3" name="Місце для вмісту 2">
            <a:extLst>
              <a:ext uri="{FF2B5EF4-FFF2-40B4-BE49-F238E27FC236}">
                <a16:creationId xmlns:a16="http://schemas.microsoft.com/office/drawing/2014/main" id="{17CBDB0C-4E45-9518-DDEE-1C217DBFA3D6}"/>
              </a:ext>
            </a:extLst>
          </p:cNvPr>
          <p:cNvSpPr>
            <a:spLocks noGrp="1"/>
          </p:cNvSpPr>
          <p:nvPr>
            <p:ph sz="half" idx="2"/>
          </p:nvPr>
        </p:nvSpPr>
        <p:spPr>
          <a:xfrm>
            <a:off x="5273040" y="1280160"/>
            <a:ext cx="6827519" cy="5059679"/>
          </a:xfrm>
        </p:spPr>
        <p:txBody>
          <a:bodyPr anchor="ctr">
            <a:noAutofit/>
          </a:bodyPr>
          <a:lstStyle/>
          <a:p>
            <a:pPr>
              <a:lnSpc>
                <a:spcPct val="100000"/>
              </a:lnSpc>
              <a:spcAft>
                <a:spcPts val="800"/>
              </a:spcAft>
            </a:pPr>
            <a:r>
              <a:rPr lang="uk-UA" sz="1600" kern="100" dirty="0">
                <a:effectLst/>
              </a:rPr>
              <a:t>Поведінка, яка спостерігається: дивиться на лампи та інші джерела світла, дивиться у вікна, подовгу розглядає предмети, що обертаються, дивиться на свої пальці і руки або трясе пальцями біля очей. </a:t>
            </a:r>
          </a:p>
          <a:p>
            <a:pPr>
              <a:lnSpc>
                <a:spcPct val="100000"/>
              </a:lnSpc>
            </a:pPr>
            <a:r>
              <a:rPr lang="uk-UA" sz="1600" i="1" dirty="0">
                <a:effectLst/>
              </a:rPr>
              <a:t>Можливі заохочення</a:t>
            </a:r>
            <a:r>
              <a:rPr lang="uk-UA" sz="1600" dirty="0">
                <a:effectLst/>
              </a:rPr>
              <a:t>: Різного роду </a:t>
            </a:r>
            <a:r>
              <a:rPr lang="uk-UA" sz="1600" dirty="0" err="1">
                <a:effectLst/>
              </a:rPr>
              <a:t>дзиги</a:t>
            </a:r>
            <a:r>
              <a:rPr lang="uk-UA" sz="1600" dirty="0">
                <a:effectLst/>
              </a:rPr>
              <a:t>, лазерні диски, яскраві пісочні та гелеві таймери, кулі зі «снігом» чи блискітками. Відео, мультфільми, телепередачі. Лавова лампа, світильник диско-куля, мерехтливі іграшки та іграшки, що світяться. </a:t>
            </a:r>
            <a:r>
              <a:rPr lang="uk-UA" sz="1600" dirty="0" err="1">
                <a:effectLst/>
              </a:rPr>
              <a:t>Спіннери</a:t>
            </a:r>
            <a:r>
              <a:rPr lang="uk-UA" sz="1600" dirty="0">
                <a:effectLst/>
              </a:rPr>
              <a:t>, іграшкові ліхтарики та вказівки, пускання сонячних зайчиків. Фольга для пакування, дощик для прикраси ялинки, мильні бульбашки, іграшки з мильними бульбашками. Вертушки та інші подібні іграшки, заводні іграшки, що рухаються, іграшки з частинами, що світяться (наприклад, машинки та пістолети з миготливими вогниками). Інерційні іграшки, наприклад, інерційні кульки, калейдоскопи. Дитячі проектори, іграшкові пружинки Йо-йо, іграшкові вентилятори (наприклад, вентилятор, що світиться). Іграшки-</a:t>
            </a:r>
            <a:r>
              <a:rPr lang="uk-UA" sz="1600" dirty="0" err="1">
                <a:effectLst/>
              </a:rPr>
              <a:t>антистрес</a:t>
            </a:r>
            <a:r>
              <a:rPr lang="uk-UA" sz="1600" dirty="0">
                <a:effectLst/>
              </a:rPr>
              <a:t>, які блимають або світяться при стисканні Іграшкові каруселі.</a:t>
            </a:r>
            <a:endParaRPr lang="uk-UA" sz="1600" dirty="0"/>
          </a:p>
        </p:txBody>
      </p:sp>
    </p:spTree>
    <p:extLst>
      <p:ext uri="{BB962C8B-B14F-4D97-AF65-F5344CB8AC3E}">
        <p14:creationId xmlns:p14="http://schemas.microsoft.com/office/powerpoint/2010/main" val="1910258523"/>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9118_TF33552983" id="{2F1ADF54-C825-4D3E-9AF5-FE973D05F779}" vid="{B52DDA63-2DF1-4272-9077-D56C9EE851D0}"/>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{48376E16-2A79-49B5-A13D-E80217B60E5F}tf33552983_win32</Template>
  <TotalTime>107</TotalTime>
  <Words>2434</Words>
  <Application>Microsoft Office PowerPoint</Application>
  <PresentationFormat>Широкий екран</PresentationFormat>
  <Paragraphs>75</Paragraphs>
  <Slides>20</Slides>
  <Notes>0</Notes>
  <HiddenSlides>0</HiddenSlides>
  <MMClips>0</MMClips>
  <ScaleCrop>false</ScaleCrop>
  <HeadingPairs>
    <vt:vector size="6" baseType="variant">
      <vt:variant>
        <vt:lpstr>Використані шрифти</vt:lpstr>
      </vt:variant>
      <vt:variant>
        <vt:i4>10</vt:i4>
      </vt:variant>
      <vt:variant>
        <vt:lpstr>Тема</vt:lpstr>
      </vt:variant>
      <vt:variant>
        <vt:i4>1</vt:i4>
      </vt:variant>
      <vt:variant>
        <vt:lpstr>Заголовки слайдів</vt:lpstr>
      </vt:variant>
      <vt:variant>
        <vt:i4>20</vt:i4>
      </vt:variant>
    </vt:vector>
  </HeadingPairs>
  <TitlesOfParts>
    <vt:vector size="31" baseType="lpstr">
      <vt:lpstr>Aptos</vt:lpstr>
      <vt:lpstr>Arial</vt:lpstr>
      <vt:lpstr>Arial Black</vt:lpstr>
      <vt:lpstr>Calibri</vt:lpstr>
      <vt:lpstr>Corbel</vt:lpstr>
      <vt:lpstr>Franklin Gothic Book</vt:lpstr>
      <vt:lpstr>Franklin Gothic Demi</vt:lpstr>
      <vt:lpstr>Times New Roman</vt:lpstr>
      <vt:lpstr>Wingdings</vt:lpstr>
      <vt:lpstr>Wingdings 2</vt:lpstr>
      <vt:lpstr>DividendVTI</vt:lpstr>
      <vt:lpstr>Стимули та заохочення в роботі з дитиною з аутизмом</vt:lpstr>
      <vt:lpstr>СТИМУЛ - ПІДКРІПЛЕННЯ</vt:lpstr>
      <vt:lpstr>МОТИВАЦІЯ</vt:lpstr>
      <vt:lpstr>ЗАОХОЧЕННЯ</vt:lpstr>
      <vt:lpstr>Класифікація заохочень</vt:lpstr>
      <vt:lpstr>Класифікація заохочень за властивостями:</vt:lpstr>
      <vt:lpstr>Харчові заохочення</vt:lpstr>
      <vt:lpstr>Сенсорні заохочення</vt:lpstr>
      <vt:lpstr>Зорова стимуляція</vt:lpstr>
      <vt:lpstr>Слухова стимуляція</vt:lpstr>
      <vt:lpstr>Тактильна стимуляція</vt:lpstr>
      <vt:lpstr>Вестибулярна та пропріоцептивна стимуляція</vt:lpstr>
      <vt:lpstr>Нюхова стимуляція</vt:lpstr>
      <vt:lpstr>Орально-моторна чи смакова стимуляція</vt:lpstr>
      <vt:lpstr>Активні заохочення</vt:lpstr>
      <vt:lpstr>Спеціальні інтереси</vt:lpstr>
      <vt:lpstr>Заохочення увагою та схваленням</vt:lpstr>
      <vt:lpstr>Природні та штучні заохочення для дітей у спектрі аутизму</vt:lpstr>
      <vt:lpstr>Прямі заохочення</vt:lpstr>
      <vt:lpstr>Керівний контроль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Стимули та заохочення в роботі з дитиною-аутистом</dc:title>
  <dc:creator>imajenas1@gmail.com</dc:creator>
  <cp:lastModifiedBy>Директор</cp:lastModifiedBy>
  <cp:revision>4</cp:revision>
  <dcterms:created xsi:type="dcterms:W3CDTF">2024-08-19T18:26:52Z</dcterms:created>
  <dcterms:modified xsi:type="dcterms:W3CDTF">2024-09-12T08:21:50Z</dcterms:modified>
</cp:coreProperties>
</file>