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71" r:id="rId5"/>
    <p:sldId id="268" r:id="rId6"/>
    <p:sldId id="256" r:id="rId7"/>
    <p:sldId id="260" r:id="rId8"/>
    <p:sldId id="261" r:id="rId9"/>
    <p:sldId id="258" r:id="rId10"/>
    <p:sldId id="259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1" initials="u" lastIdx="1" clrIdx="0">
    <p:extLst>
      <p:ext uri="{19B8F6BF-5375-455C-9EA6-DF929625EA0E}">
        <p15:presenceInfo xmlns:p15="http://schemas.microsoft.com/office/powerpoint/2012/main" userId="user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7-07T13:15:47.918" idx="1">
    <p:pos x="2182" y="238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766EA-0CE0-47EF-9961-EBE22145B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660141E-1225-481E-B5C6-1700BE7A9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89A4C85-B5D8-42EA-8E7F-D84E94103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101F5B-DA96-442B-9E63-63161E7B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84A9FBE-E81D-4065-8958-0C670547E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94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21AA4-2840-48F3-8C15-54814784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5FE63CF-DC24-418F-9D4E-1CF23D76A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87ADA7F-3327-43A4-B7E6-EFCF96CF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5F9424-D1BC-411A-B012-FD9E6BBF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7190CFA-235F-4A85-95BA-C050CF70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270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E223804-A6BD-49B8-AF91-722891D9A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D2F685F-D9DE-42A3-A9D8-BD7308030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79A2A26-67FF-4F18-8A2F-FB67E05C0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B4F2720-C5B1-4D9F-AF5C-C1018084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9202399-57CE-4725-888B-3B10F3C9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24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5C79E-C8F6-4C4E-9D65-FD156DB7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92F57B-BEE1-4C1F-8324-64E9097D9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4DD8216-8D5D-461E-98CD-7E67C50DA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2DB362-4681-4A4A-979F-F829ED6F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856A96-18DE-42F2-8FCE-D685EB70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584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9CAB4-0F2C-42BA-B321-E2ACC7C49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5F6D18C-7C02-4DDE-9952-22026EA9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6AA713B-8372-4AAE-8925-52DECCDD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E8A6627-7CB2-4F0D-A434-A7ADC626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A3E5EB1-03A4-4DFD-911E-BB0AA08E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814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FC381-9359-48A3-B9C4-40E48C7F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8D1150-F9DD-4B66-8B00-1EF5C4294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A528707-EA3F-4D22-8754-677265EC9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E87EFF8-1AAC-4DE4-B37C-A432BA10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EF99565-4F63-47BB-B5C3-9387465BF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3E3586F-DEFC-441E-9CF2-1E768596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394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DE602-F796-49F2-857D-0EF232DF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F8E7AF-9E1A-46E1-81B5-7D3AF1F4A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BA82B0C-31C2-4726-A89B-488C1737A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CA30D68-E4CF-45C6-BAD2-A11576E04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4D963AA-32C2-44CA-ACF2-948D616E4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415C67B-B52C-471B-9541-FD634BEF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E39FDCE-6BB8-4E90-8BFD-B55EF9B7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D8BDE3E-A232-4489-A343-34EAD587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6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E0A5C-763A-4A20-AABE-D165A833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40D8848C-B056-45EC-8668-3AA3F62F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5113505-8AE9-4618-8824-749F1E10C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49198C4-0E3F-42CD-98CD-5CB37C15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622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289311F-B56F-4EC0-9482-A3D89EE2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12315020-70B5-40CF-8286-48BB8531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008CDFF-564D-454E-BA27-6BB0ECB6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6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8527A3-2D26-4B44-B308-ADC90FE0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37C355-2D27-497A-AC47-D67C2A966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3E0DA84-6363-43F4-B32A-1B854F802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A7F2DDC-A191-4BBE-BE7B-69338BFDF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C6B7B1F-7C4D-4040-819D-9B306B0C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FE4EEE4-7DE8-4E8B-A369-EB7CDB96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83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8AEAA-1F21-4545-8559-10F834C2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837F567-B144-4A83-A90C-0B42CCD4D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EFA1E48-E7A2-4AAC-88EB-378A33D8B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093DF7F-B5F9-4C13-85C3-7FAC1148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BFA5522-8B03-4320-AEDC-552FDE59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01E0A3B-DCB0-4EC1-B100-1C035CCE8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84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25F8B84-9AF5-4585-A983-96A09AE5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B4B26B6-BFFF-4068-888F-2CF81D04E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9807E93-A9E8-4117-A62C-8DC5E92C3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42C99-4EA4-4475-A689-40360621384B}" type="datetimeFigureOut">
              <a:rPr lang="uk-UA" smtClean="0"/>
              <a:t>21.08.2025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0568368-0002-483E-B704-4FADAE9BC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3353728-C07C-4913-B9F2-1F83BBAE9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ACFC-5016-413A-A552-616EF111276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48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CDE4890-8EF5-448E-A3E3-76DEB2ECB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614366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9192FF-C389-4F36-8271-6AAE9EF4EB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55000" r="4372" b="37222"/>
          <a:stretch/>
        </p:blipFill>
        <p:spPr>
          <a:xfrm>
            <a:off x="2000251" y="3800088"/>
            <a:ext cx="8534399" cy="2038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AA2BB1-8A18-428B-8A2C-C0151F47A24B}"/>
              </a:ext>
            </a:extLst>
          </p:cNvPr>
          <p:cNvSpPr txBox="1"/>
          <p:nvPr/>
        </p:nvSpPr>
        <p:spPr>
          <a:xfrm>
            <a:off x="95251" y="3942100"/>
            <a:ext cx="125191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/>
              <a:t>Інтегрований курс «Захист України»- </a:t>
            </a:r>
          </a:p>
          <a:p>
            <a:pPr algn="ctr"/>
            <a:r>
              <a:rPr lang="uk-UA" sz="6000" b="1" dirty="0"/>
              <a:t>предмет  про можливості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38DA55-1044-4646-9826-27D41F8909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723" y="-1"/>
            <a:ext cx="3260643" cy="10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4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A5D940C-09D3-4DD1-A8BF-E2195AAAA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6" y="457200"/>
            <a:ext cx="4419600" cy="962025"/>
          </a:xfrm>
        </p:spPr>
        <p:txBody>
          <a:bodyPr>
            <a:noAutofit/>
          </a:bodyPr>
          <a:lstStyle/>
          <a:p>
            <a:r>
              <a:rPr lang="uk-UA" sz="6600" dirty="0">
                <a:latin typeface="Mistral" panose="03090702030407020403" pitchFamily="66" charset="0"/>
              </a:rPr>
              <a:t>Чому тренінг?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2B8DD05F-CD5C-4AA8-94D9-CC7CA2EE5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774" y="257175"/>
            <a:ext cx="6019799" cy="6400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i="1" dirty="0"/>
              <a:t>-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 весь потенціал людини компетентності- </a:t>
            </a:r>
            <a:r>
              <a:rPr lang="uk-UA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соціальні, емоційні, інтелектуальні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-цікавий процес взаємодії, пізнання себе та інших;</a:t>
            </a:r>
          </a:p>
          <a:p>
            <a:pPr marL="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-ефективна форма опанування знаннями, формування умінь, навичок;</a:t>
            </a:r>
          </a:p>
          <a:p>
            <a:pPr>
              <a:buFontTx/>
              <a:buChar char="-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розширює досвід, самостійність;</a:t>
            </a:r>
          </a:p>
          <a:p>
            <a:pPr>
              <a:buFontTx/>
              <a:buChar char="-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 здатність приймати рішення, взаємодіяти </a:t>
            </a:r>
          </a:p>
          <a:p>
            <a:pPr marL="0" indent="0">
              <a:buNone/>
            </a:pPr>
            <a:endParaRPr lang="uk-UA" i="1" dirty="0"/>
          </a:p>
          <a:p>
            <a:endParaRPr lang="uk-UA" i="1" dirty="0"/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D0CD59C6-2744-44D5-A451-1320172AB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26" y="1974079"/>
            <a:ext cx="5095874" cy="1329174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 (</a:t>
            </a:r>
            <a:r>
              <a:rPr kumimoji="0" lang="uk-UA" sz="32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uk-UA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«навчати, тренувати, дресирувати»</a:t>
            </a:r>
          </a:p>
          <a:p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E0201B4-BAE5-471C-B8E0-BE714F6E4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9" b="14212"/>
          <a:stretch/>
        </p:blipFill>
        <p:spPr>
          <a:xfrm>
            <a:off x="234892" y="3939611"/>
            <a:ext cx="5327708" cy="177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30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564EE9C-27F7-406B-A7FE-BB4F0E9794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25" b="9454"/>
          <a:stretch/>
        </p:blipFill>
        <p:spPr>
          <a:xfrm>
            <a:off x="75502" y="92279"/>
            <a:ext cx="906010" cy="6686026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FB6966E1-1700-4A17-B4DA-51DCCBC56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588" y="365126"/>
            <a:ext cx="8602211" cy="82611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в Осередку</a:t>
            </a: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F1456A1A-965D-4C86-B379-9A7E6A74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1906"/>
            <a:ext cx="5181600" cy="5473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 </a:t>
            </a:r>
            <a:r>
              <a:rPr lang="uk-UA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 відповідають: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якісне викладання предмету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дотримання вимог правил, безпеки під час проведення навчальних занять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проведення інструктажу з безпеки, зафіксованого в журналі про проведення інструктажу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облік, зберігання, технічний стан та видачу засобів навчання та обладнання </a:t>
            </a:r>
          </a:p>
        </p:txBody>
      </p:sp>
      <p:sp>
        <p:nvSpPr>
          <p:cNvPr id="10" name="Місце для вмісту 9">
            <a:extLst>
              <a:ext uri="{FF2B5EF4-FFF2-40B4-BE49-F238E27FC236}">
                <a16:creationId xmlns:a16="http://schemas.microsoft.com/office/drawing/2014/main" id="{04EDD6FA-9650-47A3-BC00-E1FA61C0C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8246" y="1291905"/>
            <a:ext cx="4835554" cy="4885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Осередку(ЗЗСО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 за: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організацію, стан початкової військової підготовки, військово-патріотичне виховання;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 умови  проведення занять;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навчально-матеріальної бази Осередку</a:t>
            </a:r>
          </a:p>
        </p:txBody>
      </p:sp>
    </p:spTree>
    <p:extLst>
      <p:ext uri="{BB962C8B-B14F-4D97-AF65-F5344CB8AC3E}">
        <p14:creationId xmlns:p14="http://schemas.microsoft.com/office/powerpoint/2010/main" val="413908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EC286D2-EBAF-4900-99CB-4CC347DF16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66"/>
          <a:stretch/>
        </p:blipFill>
        <p:spPr>
          <a:xfrm>
            <a:off x="11492916" y="206960"/>
            <a:ext cx="643855" cy="6444079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61F918B8-61BE-4C75-9DCE-51B98DFAB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8" y="365126"/>
            <a:ext cx="11224468" cy="759000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Мета, цілі та завдання інтегрованого курсу</a:t>
            </a:r>
            <a:br>
              <a:rPr lang="uk-UA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«Захист України»</a:t>
            </a: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F81B249B-3A86-4FCD-94EA-E66214F74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524" y="1282292"/>
            <a:ext cx="4250421" cy="53687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Мета-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 та громадянської ідентичності та виявляти її в повсякденні, в умовах негативного зовнішнього впливу;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громадянської стійкості та оборонної свідомості;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до захисту незалежності територіальної цілісності України, конституційних засад державності, національних інтересів та цінностей України</a:t>
            </a: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0F628D13-2356-440E-A032-88D98DF0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71333" y="1282292"/>
            <a:ext cx="7021584" cy="53687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/>
              <a:t>                                   </a:t>
            </a:r>
            <a:r>
              <a:rPr lang="uk-UA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 з принципами громадянської активності, оборонної свідомості;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умінь, навичок: </a:t>
            </a:r>
            <a:r>
              <a:rPr lang="uk-UA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командної взаємодії, лідерства, </a:t>
            </a:r>
            <a:r>
              <a:rPr lang="uk-UA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самозарадності</a:t>
            </a:r>
            <a:r>
              <a:rPr lang="uk-UA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прогнозування своїх дій для безпеки, здоров’я, добробуту, схильності до безпечних і корисних практик поведінки, діяти ефективно при відстоюванні української  національної та громадянської ідентичності;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діяти без шкоди для здоров’я, надавати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допомогу собі та/або іншим особам;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навичок:  </a:t>
            </a:r>
            <a:r>
              <a:rPr lang="uk-UA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варіантів освітньо-професійного шляху з урахуванням</a:t>
            </a:r>
            <a:r>
              <a:rPr kumimoji="0" lang="uk-UA" sz="2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власних ресурсів</a:t>
            </a:r>
            <a:r>
              <a:rPr lang="uk-UA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потреб Сил оборони,  підприємливості , етичної поведінки на основі національних цінностей</a:t>
            </a:r>
          </a:p>
        </p:txBody>
      </p:sp>
    </p:spTree>
    <p:extLst>
      <p:ext uri="{BB962C8B-B14F-4D97-AF65-F5344CB8AC3E}">
        <p14:creationId xmlns:p14="http://schemas.microsoft.com/office/powerpoint/2010/main" val="32161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390A3-B55E-4B26-AB2F-F31E84EE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85" y="151002"/>
            <a:ext cx="9261445" cy="981514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 результати навчання предмету «Захист України»  -  у Державному стандарті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A0FFA1-7024-43C1-8957-0C47AC5AD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5792" y="1342240"/>
            <a:ext cx="4999841" cy="4834723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uk-UA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Учень/учениця:</a:t>
            </a:r>
          </a:p>
          <a:p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розуміє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важливість відстоювання суспільно-державних (національних) цінностей України, </a:t>
            </a:r>
          </a:p>
          <a:p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здатні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самостійно знайти ефективну можливість захистити ці цінності у випадку посягання на них засобами пропаганди та інформаційно-психологічних спеціальних операцій країни-агресора; </a:t>
            </a:r>
          </a:p>
          <a:p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турбується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особисте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здоров’я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безпеку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</a:p>
          <a:p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уникає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факторів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ризику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реагує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фактори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становлять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загрозу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власного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суспільного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здоров’я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добробуту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5703C31-C8EA-4F0A-AAF6-3A1D86D1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0583" y="1342240"/>
            <a:ext cx="4516996" cy="4834723"/>
          </a:xfrm>
        </p:spPr>
        <p:txBody>
          <a:bodyPr>
            <a:normAutofit fontScale="77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визначає</a:t>
            </a: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альтернативи, </a:t>
            </a:r>
            <a:r>
              <a:rPr kumimoji="0" lang="uk-UA" sz="2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прогнозує</a:t>
            </a: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наслідки, </a:t>
            </a:r>
            <a:r>
              <a:rPr kumimoji="0" lang="uk-UA" sz="2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приймає рішення </a:t>
            </a: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для власної безпеки та безпеки інших осіб, здоров’я і добробуту; </a:t>
            </a:r>
          </a:p>
          <a:p>
            <a:pPr algn="l"/>
            <a:endParaRPr lang="uk-UA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усвідомлює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цінність та дотримується здорового способу життя, 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аналізує та оцінює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наслідки і ризики для здоров’я і суспільства;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виявляє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підприємливість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поводиться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етично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поліпшення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здоров’я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добробуту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власного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осіб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3A268C-FEBE-44D3-9602-3E4DF1881C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65"/>
          <a:stretch/>
        </p:blipFill>
        <p:spPr>
          <a:xfrm>
            <a:off x="11107023" y="83890"/>
            <a:ext cx="1076587" cy="669022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C89FDDA-095D-4F6A-946E-3B42C22816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23"/>
          <a:stretch/>
        </p:blipFill>
        <p:spPr>
          <a:xfrm>
            <a:off x="-3804" y="132126"/>
            <a:ext cx="1217410" cy="659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35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228A0-7A02-4E61-8DD7-98AE8D57D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391"/>
          </a:xfrm>
        </p:spPr>
        <p:txBody>
          <a:bodyPr/>
          <a:lstStyle/>
          <a:p>
            <a:r>
              <a:rPr lang="uk-UA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Наскрізні ключові компетентності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28F9EC3-8CAA-4B7A-A0B9-E9A129C03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2620"/>
            <a:ext cx="4035804" cy="4351338"/>
          </a:xfrm>
        </p:spPr>
        <p:txBody>
          <a:bodyPr/>
          <a:lstStyle/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читає з розумінням; 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висловлює власну думку;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критично і системно мислить;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логічно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обґрунтовує позицію;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діє творчо, виявляє ініціативу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8D70E08-5EB9-498D-ADA0-A44354D3E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673" y="1283516"/>
            <a:ext cx="3783436" cy="5044449"/>
          </a:xfrm>
        </p:spPr>
        <p:txBody>
          <a:bodyPr/>
          <a:lstStyle/>
          <a:p>
            <a:r>
              <a:rPr lang="uk-UA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конструктивно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керує емоціями;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оцінює ризики та приймати рішення;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розв’язує проблеми;</a:t>
            </a:r>
          </a:p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співпрацює з іншими.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E03551F-D103-4444-8CF3-14D6E3C33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778" y="1048253"/>
            <a:ext cx="2911592" cy="18383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6685356-F54E-4185-B6B8-B952EA099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78" y="3569706"/>
            <a:ext cx="3728206" cy="259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96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DC45D-CA57-4675-83C3-3475DC0A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723"/>
          </a:xfrm>
        </p:spPr>
        <p:txBody>
          <a:bodyPr>
            <a:normAutofit/>
          </a:bodyPr>
          <a:lstStyle/>
          <a:p>
            <a:r>
              <a:rPr lang="uk-UA" sz="36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Державний  стандарт ціннісних орієнтирів програми</a:t>
            </a:r>
            <a:endParaRPr lang="uk-UA" sz="3600" dirty="0">
              <a:solidFill>
                <a:srgbClr val="0000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9E7FD0-91E1-4563-8F8E-BF91CEE29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339" y="1182848"/>
            <a:ext cx="5476973" cy="531002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9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громадянська активність </a:t>
            </a:r>
            <a:r>
              <a:rPr lang="uk-UA" sz="2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та стійкість, патріотизм, поваги до культурних цінностей українського народу, його історико-культурного надбання і традицій, державної мови; </a:t>
            </a:r>
          </a:p>
          <a:p>
            <a:pPr marL="0" indent="0" algn="just">
              <a:buNone/>
            </a:pPr>
            <a:endParaRPr lang="uk-UA" sz="29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9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готовність до захисту незалежності й територіальної цілісності України</a:t>
            </a:r>
            <a:r>
              <a:rPr lang="uk-UA" sz="2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конституційних засад державного ладу, національних інтересів і суспільно-державних (національних) цінностей України; </a:t>
            </a:r>
          </a:p>
          <a:p>
            <a:pPr algn="just"/>
            <a:endParaRPr lang="uk-UA" sz="29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9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громадянська позиція, </a:t>
            </a:r>
            <a:r>
              <a:rPr lang="uk-UA" sz="2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що передбачає вміння аналізувати суспільне життя й ідентифікувати себе з українською нацією, суспільством, обстоювати права й свободи українського народу, готовність бути залученими до діяльності у сфері безпеки та оборони України;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613278A-A53C-42A7-BB92-F42F17A09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1477" y="3326004"/>
            <a:ext cx="5010163" cy="3166871"/>
          </a:xfrm>
        </p:spPr>
        <p:txBody>
          <a:bodyPr>
            <a:normAutofit fontScale="700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uk-UA" sz="29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повага до особистості здобувача і здобувачки освіти </a:t>
            </a: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й визнання пріоритету їхніх зацікавлень, досвіду, власного вибору, прагнень, ставлення у визначенні мети та організації освітнього процесу, підтримка пізнавального інтересу й наполегливості;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рівний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доступу до </a:t>
            </a:r>
            <a:r>
              <a:rPr kumimoji="0" lang="ru-RU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освіти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та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рівного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ставлення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до кожного та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кожної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без будь-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яких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форм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дискримінації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учасників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та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учасниць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освітнього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процесу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на засадах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інклюзивності</a:t>
            </a: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й </a:t>
            </a:r>
            <a:r>
              <a:rPr kumimoji="0" lang="ru-RU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безбарʼєрності</a:t>
            </a:r>
            <a:r>
              <a:rPr kumimoji="0" lang="ru-RU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</a:t>
            </a:r>
            <a:endParaRPr kumimoji="0" lang="uk-UA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uk-UA" sz="29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8F14F0-A225-4B11-B1FA-7F5228FF7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310" y="1010764"/>
            <a:ext cx="2578646" cy="23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693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6F432-E3FC-4C5E-B59F-2157CB8BF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72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Державний  стандарт ціннісних орієнтирів програми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D4D110-F22C-4B36-9167-10665E21E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090" y="1537398"/>
            <a:ext cx="5553389" cy="4873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uk-UA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нетерпимоість</a:t>
            </a:r>
            <a:r>
              <a:rPr kumimoji="0" lang="uk-UA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до корупції, дотримання принципів академічної доброчесності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 взаємодії учасників та учасниць освітнього процесу та організації всіх видів навчальної діяльності;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становлення вільної особистості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здобувача та здобувачки освіти, підтримка їхньої самостійності, підприємливості, ініціативності, впевненості в собі;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розуміння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важливості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розвитку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мислення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й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пошанування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істини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культура здорового способу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життя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здобувача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здобувачки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освіти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створення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умов для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забезпечення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їхнього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гармонійного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фізичного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психічного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розвитку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добробуту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441F2C3-55A3-4A3C-884B-C3C3DD50D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138" y="1537398"/>
            <a:ext cx="5355772" cy="4873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створення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безпечного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вільного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від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насильства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й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цькування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освітнього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середовища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якому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забезпечено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атмосферу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довіри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взаємопідтримки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плекання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здобувачів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здобувачок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освіти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любові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до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рідного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краю,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відповідального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ставлення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до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довкілля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0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утвердження людської гідності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чесності, милосердя, доброти, справедливості, співпереживання, взаємоповаги і взаємодопомоги, поваги до прав і свобод людини, здатності до конструктивної взаємодії здобувачів та здобувачок освіти між собою та з дорослими. </a:t>
            </a: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80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B6C03-4032-47FF-8F4A-10FA1086B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37" y="365125"/>
            <a:ext cx="11601973" cy="78416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 база вивчення курсу «Захист України»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58E37E-4340-4F19-A28C-97741DFF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6837" y="1825625"/>
            <a:ext cx="5343787" cy="4351338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Конституція України (ст.17,65)</a:t>
            </a:r>
          </a:p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З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акони України «Про освіту», «Про повну загальну середню освіту», «Про військовий обов’язок І військову службу», «Про національну безпеку України», «Про оборону України», «Про основи національного спротиву», «Про основні засади державної політики у сфері утвердження української національної та громадянської ідентичності», 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F868634-4788-4111-AE71-3CBBED1F07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Стратегія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утвердження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української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національної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громадянської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ідентичності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800" b="0" i="0" u="none" strike="noStrike" baseline="0" dirty="0">
                <a:latin typeface="Times New Roman" panose="02020603050405020304" pitchFamily="18" charset="0"/>
              </a:rPr>
              <a:t>до 2030 року, затвердженої постановою Кабінету Міністрів України від 15.12.2023 № 1322, Державний стандарт базової і повної загальної середньої освіти, затверджений постановою Кабінету Міністрів України від 23.11.2011 № 1392 та інших нормативні документи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42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F3D53-46D3-44E9-9746-D7B345E0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3" y="218115"/>
            <a:ext cx="5041784" cy="86406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03.07.2025 №963</a:t>
            </a:r>
            <a:b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06BF11-2DB6-48FD-A9D8-AD2264B72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396" y="218115"/>
            <a:ext cx="6669248" cy="56429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</a:t>
            </a:r>
            <a:r>
              <a:rPr kumimoji="0" lang="uk-UA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ист</a:t>
            </a: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МОН від 11.07. 2025        №1/17006-25</a:t>
            </a:r>
            <a:endParaRPr lang="uk-UA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Зразок договору про надання освітніх послуг між закладами освіти;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Зразок відношення щодо передачі освітньої субвенції;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Алгоритм створення Осередків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 необхідність своєчасного оформлення документів про передачу годин;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узгодження мережі;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організація харчування та підвезення здобувачів освіти до Осередків;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 </a:t>
            </a:r>
            <a:r>
              <a:rPr kumimoji="0" lang="uk-UA" sz="2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єдину смугу перешкод</a:t>
            </a:r>
          </a:p>
          <a:p>
            <a:pPr marL="0" indent="0">
              <a:buNone/>
            </a:pPr>
            <a:endParaRPr lang="uk-UA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МОН від10.06.2025№343,13385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використання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оригінальної топографічної карти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викладання модуля 5 «Орієнтування на місцевості та інженерна фортифікація» (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10-й клас)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6A3C670-831B-4526-9119-E1A0C4F6F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03" y="1149292"/>
            <a:ext cx="4822780" cy="471176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редакція Таблиці1</a:t>
            </a:r>
            <a:r>
              <a:rPr lang="uk-UA" sz="3200" b="0" i="0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sz="3100" b="0" i="0" dirty="0">
                <a:solidFill>
                  <a:srgbClr val="4747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Типового переліку засобів навчання та обладнання для забезпечення викладання предмета «Захист України» </a:t>
            </a:r>
          </a:p>
          <a:p>
            <a:endParaRPr lang="uk-UA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Враховувати під час планування  </a:t>
            </a:r>
            <a:r>
              <a:rPr kumimoji="0" lang="uk-UA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закупівель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1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4FAB3-96FB-4A26-9C58-4AAA1B34F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189" y="457200"/>
            <a:ext cx="3095538" cy="1600200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кадрове забезпечення Осередків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2FDBB26-83A8-432C-87BC-7E84E4967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794" y="922789"/>
            <a:ext cx="6048463" cy="539412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Підвищення кваліфікації у 2025/2026 навчальному році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uk-UA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Загальне підвищення кваліфікації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за Типовою програмою, затвердженою наказом МОН України від16.08.2024.№1151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Спеціалізоване підвищення кваліфікації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«Основи стрілецької та тактичної підготовки» за програмою, затвердженою наказом МОН від 15.05.2025№736;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«Основи пілотування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БпЛА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мультироторного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із системою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FPV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 програмою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затвердженою наказом МОН від 06.05.№686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46AE5B5-3223-47A0-A9CC-754611993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727" y="2057400"/>
            <a:ext cx="5033394" cy="4259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працевлаштування ветеранів війни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 - Методичні рекомендації, затверджені  спільним наказом МОН України та Міністерством у справах ветеранів України від 17.06.2025 №868/483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Умови: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проходження підвищення кваліфікації;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укладення тристороннього договору між закладом освіти, ветераном та структурним підрозділом з питань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ветеранської політики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7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5E6728-706B-4FFB-A79C-BBCAB88B3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79" y="365125"/>
            <a:ext cx="11526473" cy="1325563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особливості вивчення предмету «Захист України» </a:t>
            </a:r>
            <a:br>
              <a:rPr lang="uk-UA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в 2025-2026 </a:t>
            </a:r>
            <a:r>
              <a:rPr lang="uk-UA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BD85E8-7B3A-40CC-AC50-74D091551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1825625"/>
            <a:ext cx="11093741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 затвердило </a:t>
            </a:r>
            <a:r>
              <a:rPr lang="uk-UA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№ 890 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 червня 2025 року 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 до Типової освітньої програми закладів загальної середньої освіти. Ключовою зміною стало збільшення кількості годин на вивчення предмета «Захист України» до </a:t>
            </a:r>
            <a:r>
              <a:rPr lang="uk-UA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2обов'язкових годин на тиждень</a:t>
            </a:r>
            <a:r>
              <a:rPr lang="uk-UA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i="1" dirty="0">
                <a:solidFill>
                  <a:srgbClr val="333333"/>
                </a:solidFill>
                <a:effectLst/>
                <a:latin typeface="innerspace"/>
              </a:rPr>
              <a:t> </a:t>
            </a:r>
          </a:p>
          <a:p>
            <a:pPr algn="just"/>
            <a:r>
              <a:rPr lang="uk-UA" b="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 лекцій учні й учениці набувають практичних навичок у форматі тренінгів, що проводять у мережі регіональних навчальних центрів</a:t>
            </a:r>
            <a:r>
              <a:rPr lang="ru-RU" b="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0" i="1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предмету має гриф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«Рекомендовано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 освіти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науки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України»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(Наказ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освіти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науки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від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08.08.2024 року № 1116)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«Погоджено Міністерством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оборони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України»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(Лист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оборони 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від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24.04.2024 № 220/5643)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47A750E-7834-41D6-AEBD-9FE9F62BD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6"/>
            <a:ext cx="2531444" cy="992234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36D5DA7E-90F5-42C2-925F-1DD3831DC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48" y="1020810"/>
            <a:ext cx="3315956" cy="673767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endParaRPr lang="uk-UA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Місце для вмісту 10">
            <a:extLst>
              <a:ext uri="{FF2B5EF4-FFF2-40B4-BE49-F238E27FC236}">
                <a16:creationId xmlns:a16="http://schemas.microsoft.com/office/drawing/2014/main" id="{CEC433A8-9D05-4645-BA59-BF9029BAC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9736" y="361741"/>
            <a:ext cx="5617028" cy="6227065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Ключовий акцент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підготовка і                      відпрацювання навичок: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БпЛА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 безпеки;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навігації;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розвідки на основі відкритих даних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OSINT)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та психологічної стійкості,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допомоги</a:t>
            </a:r>
          </a:p>
        </p:txBody>
      </p:sp>
      <p:sp>
        <p:nvSpPr>
          <p:cNvPr id="12" name="Місце для тексту 11">
            <a:extLst>
              <a:ext uri="{FF2B5EF4-FFF2-40B4-BE49-F238E27FC236}">
                <a16:creationId xmlns:a16="http://schemas.microsoft.com/office/drawing/2014/main" id="{E7CF446F-BCF5-4E38-AEA4-3DA8BAD66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2" y="1828800"/>
            <a:ext cx="4453286" cy="476000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77500" lnSpcReduction="20000"/>
          </a:bodyPr>
          <a:lstStyle/>
          <a:p>
            <a:r>
              <a:rPr lang="uk-UA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Інноваційний освітній </a:t>
            </a:r>
            <a:r>
              <a:rPr lang="uk-UA" sz="3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проєкт</a:t>
            </a:r>
            <a:r>
              <a:rPr lang="uk-UA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всеукраїнському рівні </a:t>
            </a:r>
          </a:p>
          <a:p>
            <a:r>
              <a:rPr lang="uk-U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«Теоретико-методичні засади викладання навчального предмета/інтегрованого курсу “Захист України”»</a:t>
            </a:r>
            <a:endParaRPr lang="uk-UA" sz="3800" dirty="0">
              <a:solidFill>
                <a:srgbClr val="0000FF"/>
              </a:solidFill>
            </a:endParaRPr>
          </a:p>
          <a:p>
            <a:endParaRPr lang="uk-UA" sz="3800" dirty="0"/>
          </a:p>
          <a:p>
            <a:endParaRPr lang="uk-UA" dirty="0"/>
          </a:p>
          <a:p>
            <a:r>
              <a:rPr lang="uk-UA" sz="3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завдання інтегрованого курсу «Захист України»- </a:t>
            </a:r>
            <a:r>
              <a:rPr lang="uk-UA" sz="3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оборонної свідомості</a:t>
            </a:r>
          </a:p>
        </p:txBody>
      </p:sp>
    </p:spTree>
    <p:extLst>
      <p:ext uri="{BB962C8B-B14F-4D97-AF65-F5344CB8AC3E}">
        <p14:creationId xmlns:p14="http://schemas.microsoft.com/office/powerpoint/2010/main" val="362573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FA1D706-8A12-431E-8937-D3B8656F3E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67" b="8193"/>
          <a:stretch/>
        </p:blipFill>
        <p:spPr>
          <a:xfrm>
            <a:off x="10318459" y="0"/>
            <a:ext cx="1786856" cy="6858000"/>
          </a:xfrm>
          <a:prstGeom prst="rect">
            <a:avLst/>
          </a:prstGeom>
        </p:spPr>
      </p:pic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B9745922-7985-437B-8409-008EFAB2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2" y="365125"/>
            <a:ext cx="9405258" cy="1346229"/>
          </a:xfrm>
        </p:spPr>
        <p:txBody>
          <a:bodyPr/>
          <a:lstStyle/>
          <a:p>
            <a:r>
              <a:rPr lang="uk-UA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Можливості, які закладені в курсі:</a:t>
            </a:r>
          </a:p>
        </p:txBody>
      </p:sp>
      <p:sp>
        <p:nvSpPr>
          <p:cNvPr id="10" name="Місце для вмісту 9">
            <a:extLst>
              <a:ext uri="{FF2B5EF4-FFF2-40B4-BE49-F238E27FC236}">
                <a16:creationId xmlns:a16="http://schemas.microsoft.com/office/drawing/2014/main" id="{8DF939C5-E286-48FE-B7A4-373DF07C9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40024" cy="4351338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готовими до різних життєвих ситуацій, викликів сучасного світу;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допомогти собі та іншим;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активним громадянином України;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 важливість мати свою державу, жити в ній і сповідувати її цінності</a:t>
            </a:r>
          </a:p>
        </p:txBody>
      </p:sp>
    </p:spTree>
    <p:extLst>
      <p:ext uri="{BB962C8B-B14F-4D97-AF65-F5344CB8AC3E}">
        <p14:creationId xmlns:p14="http://schemas.microsoft.com/office/powerpoint/2010/main" val="1403439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A99638-03AD-45BF-B9CC-3E248C17DE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73"/>
          <a:stretch/>
        </p:blipFill>
        <p:spPr>
          <a:xfrm>
            <a:off x="10242958" y="134225"/>
            <a:ext cx="2041321" cy="6723776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E770D0C7-9748-40DC-BA5D-7FB7F23B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020" y="134226"/>
            <a:ext cx="7499758" cy="7550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Навчальні модулі</a:t>
            </a:r>
          </a:p>
        </p:txBody>
      </p:sp>
      <p:sp>
        <p:nvSpPr>
          <p:cNvPr id="9" name="Місце для тексту 8">
            <a:extLst>
              <a:ext uri="{FF2B5EF4-FFF2-40B4-BE49-F238E27FC236}">
                <a16:creationId xmlns:a16="http://schemas.microsoft.com/office/drawing/2014/main" id="{E9D85571-A15D-46DC-A3E9-B98B18EF0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68928"/>
            <a:ext cx="5157787" cy="465590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10-й клас</a:t>
            </a:r>
          </a:p>
        </p:txBody>
      </p:sp>
      <p:sp>
        <p:nvSpPr>
          <p:cNvPr id="10" name="Місце для вмісту 9">
            <a:extLst>
              <a:ext uri="{FF2B5EF4-FFF2-40B4-BE49-F238E27FC236}">
                <a16:creationId xmlns:a16="http://schemas.microsoft.com/office/drawing/2014/main" id="{F6FF9EBC-8A23-4CE0-B5CF-9EF3B8023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4892" y="1434519"/>
            <a:ext cx="5352176" cy="4785411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М1.Основи національної безпеки та оборони України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М2.Основи управління та планування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М3.Озброєння та військова техніка. Стрілецька підготовка.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М4.Основи дій, комунікацій та взаємодії в бою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М5.Орієнтування на місцевості та інженерна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форитфікація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М6.Домедична допомога в умовах бою</a:t>
            </a:r>
          </a:p>
        </p:txBody>
      </p:sp>
      <p:sp>
        <p:nvSpPr>
          <p:cNvPr id="11" name="Місце для тексту 10">
            <a:extLst>
              <a:ext uri="{FF2B5EF4-FFF2-40B4-BE49-F238E27FC236}">
                <a16:creationId xmlns:a16="http://schemas.microsoft.com/office/drawing/2014/main" id="{4F2FE2DF-0F48-48CE-B70C-D15ED9C39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89233"/>
            <a:ext cx="5183188" cy="469783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11-й клас</a:t>
            </a:r>
          </a:p>
        </p:txBody>
      </p:sp>
      <p:sp>
        <p:nvSpPr>
          <p:cNvPr id="12" name="Місце для вмісту 11">
            <a:extLst>
              <a:ext uri="{FF2B5EF4-FFF2-40B4-BE49-F238E27FC236}">
                <a16:creationId xmlns:a16="http://schemas.microsoft.com/office/drawing/2014/main" id="{6D07F33C-025F-4521-B720-5753203B0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23516" y="1434518"/>
            <a:ext cx="4771006" cy="4785411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М1.Військові технології та їх розвиток.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М2.Стрілецька підготовка, основи дії та взаємодії в бою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М3.Інформаційна війна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М4. Домедична допомога в умовах бою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М5.Цивільне населення в кризових умовах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М6.Планую майбутнє: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особиста роль в обороні України </a:t>
            </a:r>
          </a:p>
        </p:txBody>
      </p:sp>
    </p:spTree>
    <p:extLst>
      <p:ext uri="{BB962C8B-B14F-4D97-AF65-F5344CB8AC3E}">
        <p14:creationId xmlns:p14="http://schemas.microsoft.com/office/powerpoint/2010/main" val="284460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A79B09-F486-49C3-9573-26B3CDB752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096" b="8530"/>
          <a:stretch/>
        </p:blipFill>
        <p:spPr>
          <a:xfrm>
            <a:off x="66675" y="-15792"/>
            <a:ext cx="1504949" cy="6702342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5EA702A6-D862-4C49-A7E2-08575858E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084" y="365125"/>
            <a:ext cx="8979715" cy="1325563"/>
          </a:xfrm>
        </p:spPr>
        <p:txBody>
          <a:bodyPr>
            <a:normAutofit/>
          </a:bodyPr>
          <a:lstStyle/>
          <a:p>
            <a:r>
              <a:rPr lang="uk-UA" sz="6000" b="1" dirty="0">
                <a:latin typeface="Mistral" panose="03090702030407020403" pitchFamily="66" charset="0"/>
              </a:rPr>
              <a:t>В чому </a:t>
            </a:r>
            <a:r>
              <a:rPr lang="uk-UA" sz="6000" b="1" dirty="0" err="1">
                <a:latin typeface="Mistral" panose="03090702030407020403" pitchFamily="66" charset="0"/>
              </a:rPr>
              <a:t>інноваційність</a:t>
            </a:r>
            <a:r>
              <a:rPr lang="uk-UA" sz="6000" b="1" dirty="0">
                <a:latin typeface="Mistral" panose="03090702030407020403" pitchFamily="66" charset="0"/>
              </a:rPr>
              <a:t> підходів?</a:t>
            </a: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768BF9B5-BF93-4373-BE07-F31C4D78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4084" y="1524000"/>
            <a:ext cx="9398815" cy="4652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uk-UA" sz="5400" dirty="0">
                <a:latin typeface="Mistral" panose="03090702030407020403" pitchFamily="66" charset="0"/>
              </a:rPr>
              <a:t>Акценти на практичному навчанні</a:t>
            </a:r>
          </a:p>
          <a:p>
            <a:r>
              <a:rPr lang="uk-UA" sz="5400" dirty="0">
                <a:latin typeface="Mistral" panose="03090702030407020403" pitchFamily="66" charset="0"/>
              </a:rPr>
              <a:t>Єдиний зміст для всіх</a:t>
            </a:r>
          </a:p>
          <a:p>
            <a:r>
              <a:rPr lang="uk-UA" sz="5400" dirty="0">
                <a:latin typeface="Mistral" panose="03090702030407020403" pitchFamily="66" charset="0"/>
              </a:rPr>
              <a:t>Навчання в обладнаних Осередках 1 раз на місяць</a:t>
            </a:r>
          </a:p>
          <a:p>
            <a:r>
              <a:rPr lang="uk-UA" sz="5400" dirty="0">
                <a:latin typeface="Mistral" panose="03090702030407020403" pitchFamily="66" charset="0"/>
              </a:rPr>
              <a:t>Тренінг – домінуюча форма навчальної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936436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1485</Words>
  <Application>Microsoft Office PowerPoint</Application>
  <PresentationFormat>Широкий екран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innerspace</vt:lpstr>
      <vt:lpstr>Mistral</vt:lpstr>
      <vt:lpstr>Times New Roman</vt:lpstr>
      <vt:lpstr>Wingdings</vt:lpstr>
      <vt:lpstr>Тема Office</vt:lpstr>
      <vt:lpstr>Презентація PowerPoint</vt:lpstr>
      <vt:lpstr>Нормативна база вивчення курсу «Захист України»</vt:lpstr>
      <vt:lpstr>Наказ МОН 03.07.2025 №963 </vt:lpstr>
      <vt:lpstr>Про кадрове забезпечення Осередків</vt:lpstr>
      <vt:lpstr>Про особливості вивчення предмету «Захист України»                                   в 2025-2026 н.р.</vt:lpstr>
      <vt:lpstr>      Про проєкт</vt:lpstr>
      <vt:lpstr>Можливості, які закладені в курсі:</vt:lpstr>
      <vt:lpstr>    Навчальні модулі</vt:lpstr>
      <vt:lpstr>В чому інноваційність підходів?</vt:lpstr>
      <vt:lpstr>Чому тренінг?</vt:lpstr>
      <vt:lpstr>Відповідальність в Осередку</vt:lpstr>
      <vt:lpstr>                  Мета, цілі та завдання інтегрованого курсу                                         «Захист України»</vt:lpstr>
      <vt:lpstr>Обов’язкові результати навчання предмету «Захист України»  -  у Державному стандарті</vt:lpstr>
      <vt:lpstr>Наскрізні ключові компетентності</vt:lpstr>
      <vt:lpstr>Державний  стандарт ціннісних орієнтирів програми</vt:lpstr>
      <vt:lpstr>Державний  стандарт ціннісних орієнтирів програми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user1</dc:creator>
  <cp:lastModifiedBy>user1</cp:lastModifiedBy>
  <cp:revision>61</cp:revision>
  <dcterms:created xsi:type="dcterms:W3CDTF">2025-06-27T13:00:59Z</dcterms:created>
  <dcterms:modified xsi:type="dcterms:W3CDTF">2025-08-21T12:26:51Z</dcterms:modified>
</cp:coreProperties>
</file>