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129" d="100"/>
          <a:sy n="129" d="100"/>
        </p:scale>
        <p:origin x="1110" y="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434A6-2F9F-41EA-8F2D-B6B29C731AA3}" type="doc">
      <dgm:prSet loTypeId="urn:microsoft.com/office/officeart/2008/layout/RadialCluster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2914E54-E02A-4A5F-8360-4C01A6F05BFF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Освітні галузі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EA1F5C04-081C-4F6A-89A2-4547A6EC96D5}" type="parTrans" cxnId="{08ABE2EB-8A50-4561-AC3B-2E1DC200343E}">
      <dgm:prSet/>
      <dgm:spPr/>
      <dgm:t>
        <a:bodyPr/>
        <a:lstStyle/>
        <a:p>
          <a:endParaRPr lang="uk-UA"/>
        </a:p>
      </dgm:t>
    </dgm:pt>
    <dgm:pt modelId="{5A18A1A6-2990-4C8B-91AC-6ADB79CD8BA3}" type="sibTrans" cxnId="{08ABE2EB-8A50-4561-AC3B-2E1DC200343E}">
      <dgm:prSet/>
      <dgm:spPr/>
      <dgm:t>
        <a:bodyPr/>
        <a:lstStyle/>
        <a:p>
          <a:endParaRPr lang="uk-UA"/>
        </a:p>
      </dgm:t>
    </dgm:pt>
    <dgm:pt modelId="{D095699E-B6CF-4D58-8FCB-BEF8B1439F4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>
              <a:latin typeface="Times New Roman" pitchFamily="18" charset="0"/>
              <a:cs typeface="Times New Roman" pitchFamily="18" charset="0"/>
            </a:rPr>
            <a:t>Громадянська та історична галузь  (5-8 клас)</a:t>
          </a:r>
        </a:p>
      </dgm:t>
    </dgm:pt>
    <dgm:pt modelId="{AE4C5AD0-FBC6-4F07-9335-1CA65638B085}" type="parTrans" cxnId="{C51B906A-7B61-4C44-AB9E-009893E87020}">
      <dgm:prSet/>
      <dgm:spPr/>
      <dgm:t>
        <a:bodyPr/>
        <a:lstStyle/>
        <a:p>
          <a:endParaRPr lang="uk-UA"/>
        </a:p>
      </dgm:t>
    </dgm:pt>
    <dgm:pt modelId="{394F5F73-A7A6-47D2-8FD2-B431622EE578}" type="sibTrans" cxnId="{C51B906A-7B61-4C44-AB9E-009893E87020}">
      <dgm:prSet/>
      <dgm:spPr/>
      <dgm:t>
        <a:bodyPr/>
        <a:lstStyle/>
        <a:p>
          <a:endParaRPr lang="uk-UA"/>
        </a:p>
      </dgm:t>
    </dgm:pt>
    <dgm:pt modelId="{F6A97456-B5C0-4FAC-85FE-D1E1652EB5E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Суспільствознавство</a:t>
          </a:r>
        </a:p>
        <a:p>
          <a:r>
            <a:rPr lang="uk-UA" b="1" dirty="0">
              <a:latin typeface="Times New Roman" pitchFamily="18" charset="0"/>
              <a:cs typeface="Times New Roman" pitchFamily="18" charset="0"/>
            </a:rPr>
            <a:t>(9-11 клас)</a:t>
          </a:r>
        </a:p>
      </dgm:t>
    </dgm:pt>
    <dgm:pt modelId="{EA4E60D2-D7F5-4F6C-8F2F-96265546C031}" type="parTrans" cxnId="{404B99FC-B7E9-4094-AC48-C995429E7882}">
      <dgm:prSet/>
      <dgm:spPr/>
      <dgm:t>
        <a:bodyPr/>
        <a:lstStyle/>
        <a:p>
          <a:endParaRPr lang="uk-UA"/>
        </a:p>
      </dgm:t>
    </dgm:pt>
    <dgm:pt modelId="{FEA846AE-D686-4C79-81D9-A6322A058BFF}" type="sibTrans" cxnId="{404B99FC-B7E9-4094-AC48-C995429E7882}">
      <dgm:prSet/>
      <dgm:spPr/>
      <dgm:t>
        <a:bodyPr/>
        <a:lstStyle/>
        <a:p>
          <a:endParaRPr lang="uk-UA"/>
        </a:p>
      </dgm:t>
    </dgm:pt>
    <dgm:pt modelId="{0E7F9010-EB7C-4B10-9192-80F3A1A74A26}" type="pres">
      <dgm:prSet presAssocID="{61C434A6-2F9F-41EA-8F2D-B6B29C731A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3C234-F587-4EC1-89D1-A8AE7150FB16}" type="pres">
      <dgm:prSet presAssocID="{42914E54-E02A-4A5F-8360-4C01A6F05BFF}" presName="singleCycle" presStyleCnt="0"/>
      <dgm:spPr/>
    </dgm:pt>
    <dgm:pt modelId="{3A7F2513-5F82-4F89-9C42-D5DB4B5635E8}" type="pres">
      <dgm:prSet presAssocID="{42914E54-E02A-4A5F-8360-4C01A6F05BFF}" presName="singleCenter" presStyleLbl="node1" presStyleIdx="0" presStyleCnt="3" custScaleX="230745" custLinFactNeighborX="-1185" custLinFactNeighborY="-43328">
        <dgm:presLayoutVars>
          <dgm:chMax val="7"/>
          <dgm:chPref val="7"/>
        </dgm:presLayoutVars>
      </dgm:prSet>
      <dgm:spPr/>
    </dgm:pt>
    <dgm:pt modelId="{66EE8585-C1A8-41DC-B5AE-1BCEA42706A5}" type="pres">
      <dgm:prSet presAssocID="{AE4C5AD0-FBC6-4F07-9335-1CA65638B085}" presName="Name56" presStyleLbl="parChTrans1D2" presStyleIdx="0" presStyleCnt="2"/>
      <dgm:spPr/>
    </dgm:pt>
    <dgm:pt modelId="{E5F3CE9B-B9C7-412D-81D2-026E8B45326C}" type="pres">
      <dgm:prSet presAssocID="{D095699E-B6CF-4D58-8FCB-BEF8B1439F46}" presName="text0" presStyleLbl="node1" presStyleIdx="1" presStyleCnt="3" custScaleX="332446" custScaleY="156842" custRadScaleRad="162855" custRadScaleInc="115182">
        <dgm:presLayoutVars>
          <dgm:bulletEnabled val="1"/>
        </dgm:presLayoutVars>
      </dgm:prSet>
      <dgm:spPr/>
    </dgm:pt>
    <dgm:pt modelId="{59D1D202-B524-42B1-B46E-9F5329B057FB}" type="pres">
      <dgm:prSet presAssocID="{EA4E60D2-D7F5-4F6C-8F2F-96265546C031}" presName="Name56" presStyleLbl="parChTrans1D2" presStyleIdx="1" presStyleCnt="2"/>
      <dgm:spPr/>
    </dgm:pt>
    <dgm:pt modelId="{FA5AF25A-5178-4D8E-A547-2F9371E42EC1}" type="pres">
      <dgm:prSet presAssocID="{F6A97456-B5C0-4FAC-85FE-D1E1652EB5E6}" presName="text0" presStyleLbl="node1" presStyleIdx="2" presStyleCnt="3" custScaleX="340758" custScaleY="148721" custRadScaleRad="152770" custRadScaleInc="83794">
        <dgm:presLayoutVars>
          <dgm:bulletEnabled val="1"/>
        </dgm:presLayoutVars>
      </dgm:prSet>
      <dgm:spPr/>
    </dgm:pt>
  </dgm:ptLst>
  <dgm:cxnLst>
    <dgm:cxn modelId="{59F4F038-880B-43D0-AF75-002CBFD7E55A}" type="presOf" srcId="{42914E54-E02A-4A5F-8360-4C01A6F05BFF}" destId="{3A7F2513-5F82-4F89-9C42-D5DB4B5635E8}" srcOrd="0" destOrd="0" presId="urn:microsoft.com/office/officeart/2008/layout/RadialCluster"/>
    <dgm:cxn modelId="{8658CE48-7FF8-43CC-8956-ACBDD0AC0B79}" type="presOf" srcId="{AE4C5AD0-FBC6-4F07-9335-1CA65638B085}" destId="{66EE8585-C1A8-41DC-B5AE-1BCEA42706A5}" srcOrd="0" destOrd="0" presId="urn:microsoft.com/office/officeart/2008/layout/RadialCluster"/>
    <dgm:cxn modelId="{C51B906A-7B61-4C44-AB9E-009893E87020}" srcId="{42914E54-E02A-4A5F-8360-4C01A6F05BFF}" destId="{D095699E-B6CF-4D58-8FCB-BEF8B1439F46}" srcOrd="0" destOrd="0" parTransId="{AE4C5AD0-FBC6-4F07-9335-1CA65638B085}" sibTransId="{394F5F73-A7A6-47D2-8FD2-B431622EE578}"/>
    <dgm:cxn modelId="{9D9E1F7F-D9FB-47D4-A263-B0E46C517681}" type="presOf" srcId="{F6A97456-B5C0-4FAC-85FE-D1E1652EB5E6}" destId="{FA5AF25A-5178-4D8E-A547-2F9371E42EC1}" srcOrd="0" destOrd="0" presId="urn:microsoft.com/office/officeart/2008/layout/RadialCluster"/>
    <dgm:cxn modelId="{208B0BBF-DE88-43B0-9DD8-8F168D5B93CC}" type="presOf" srcId="{EA4E60D2-D7F5-4F6C-8F2F-96265546C031}" destId="{59D1D202-B524-42B1-B46E-9F5329B057FB}" srcOrd="0" destOrd="0" presId="urn:microsoft.com/office/officeart/2008/layout/RadialCluster"/>
    <dgm:cxn modelId="{9F1DA0E1-5AC2-42F9-B2E6-6C25726B2C82}" type="presOf" srcId="{D095699E-B6CF-4D58-8FCB-BEF8B1439F46}" destId="{E5F3CE9B-B9C7-412D-81D2-026E8B45326C}" srcOrd="0" destOrd="0" presId="urn:microsoft.com/office/officeart/2008/layout/RadialCluster"/>
    <dgm:cxn modelId="{08ABE2EB-8A50-4561-AC3B-2E1DC200343E}" srcId="{61C434A6-2F9F-41EA-8F2D-B6B29C731AA3}" destId="{42914E54-E02A-4A5F-8360-4C01A6F05BFF}" srcOrd="0" destOrd="0" parTransId="{EA1F5C04-081C-4F6A-89A2-4547A6EC96D5}" sibTransId="{5A18A1A6-2990-4C8B-91AC-6ADB79CD8BA3}"/>
    <dgm:cxn modelId="{E5D586FB-8FB8-4493-9F9F-0E19C5346673}" type="presOf" srcId="{61C434A6-2F9F-41EA-8F2D-B6B29C731AA3}" destId="{0E7F9010-EB7C-4B10-9192-80F3A1A74A26}" srcOrd="0" destOrd="0" presId="urn:microsoft.com/office/officeart/2008/layout/RadialCluster"/>
    <dgm:cxn modelId="{404B99FC-B7E9-4094-AC48-C995429E7882}" srcId="{42914E54-E02A-4A5F-8360-4C01A6F05BFF}" destId="{F6A97456-B5C0-4FAC-85FE-D1E1652EB5E6}" srcOrd="1" destOrd="0" parTransId="{EA4E60D2-D7F5-4F6C-8F2F-96265546C031}" sibTransId="{FEA846AE-D686-4C79-81D9-A6322A058BFF}"/>
    <dgm:cxn modelId="{C3171109-E58F-4E9C-BC2A-6E804F44A1BA}" type="presParOf" srcId="{0E7F9010-EB7C-4B10-9192-80F3A1A74A26}" destId="{D533C234-F587-4EC1-89D1-A8AE7150FB16}" srcOrd="0" destOrd="0" presId="urn:microsoft.com/office/officeart/2008/layout/RadialCluster"/>
    <dgm:cxn modelId="{5DFE5880-3322-44C4-8F6E-416BF31B6AE1}" type="presParOf" srcId="{D533C234-F587-4EC1-89D1-A8AE7150FB16}" destId="{3A7F2513-5F82-4F89-9C42-D5DB4B5635E8}" srcOrd="0" destOrd="0" presId="urn:microsoft.com/office/officeart/2008/layout/RadialCluster"/>
    <dgm:cxn modelId="{5859171E-AA9E-4EC6-BC1C-2246BCB4CB42}" type="presParOf" srcId="{D533C234-F587-4EC1-89D1-A8AE7150FB16}" destId="{66EE8585-C1A8-41DC-B5AE-1BCEA42706A5}" srcOrd="1" destOrd="0" presId="urn:microsoft.com/office/officeart/2008/layout/RadialCluster"/>
    <dgm:cxn modelId="{BFB431DE-A8DC-4224-8C77-FA13A9AA9F13}" type="presParOf" srcId="{D533C234-F587-4EC1-89D1-A8AE7150FB16}" destId="{E5F3CE9B-B9C7-412D-81D2-026E8B45326C}" srcOrd="2" destOrd="0" presId="urn:microsoft.com/office/officeart/2008/layout/RadialCluster"/>
    <dgm:cxn modelId="{B945F52C-1490-43B8-9DBD-DFDFF627CAA5}" type="presParOf" srcId="{D533C234-F587-4EC1-89D1-A8AE7150FB16}" destId="{59D1D202-B524-42B1-B46E-9F5329B057FB}" srcOrd="3" destOrd="0" presId="urn:microsoft.com/office/officeart/2008/layout/RadialCluster"/>
    <dgm:cxn modelId="{F69CEAEF-FD6C-4FCD-B97F-72A1BD87C1ED}" type="presParOf" srcId="{D533C234-F587-4EC1-89D1-A8AE7150FB16}" destId="{FA5AF25A-5178-4D8E-A547-2F9371E42EC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71EC7-4381-40D5-934F-344DE62C531F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B4D0C795-A6B8-49CB-A502-9F6A800C785A}">
      <dgm:prSet phldrT="[Текст]" custT="1"/>
      <dgm:spPr/>
      <dgm:t>
        <a:bodyPr/>
        <a:lstStyle/>
        <a:p>
          <a:r>
            <a:rPr lang="uk-UA" sz="1800" b="1" dirty="0">
              <a:latin typeface="Times New Roman" pitchFamily="18" charset="0"/>
              <a:cs typeface="Times New Roman" pitchFamily="18" charset="0"/>
            </a:rPr>
            <a:t>Формувальне</a:t>
          </a:r>
          <a:endParaRPr lang="uk-UA" b="1" dirty="0"/>
        </a:p>
      </dgm:t>
    </dgm:pt>
    <dgm:pt modelId="{C6A03E94-3E85-4394-A399-D8E0138E1901}" type="parTrans" cxnId="{8E2C6E80-5AAA-4A15-B2A5-AC93DAFD51B1}">
      <dgm:prSet/>
      <dgm:spPr/>
      <dgm:t>
        <a:bodyPr/>
        <a:lstStyle/>
        <a:p>
          <a:endParaRPr lang="uk-UA"/>
        </a:p>
      </dgm:t>
    </dgm:pt>
    <dgm:pt modelId="{C14B906E-77C9-4C9C-A149-547CE025190C}" type="sibTrans" cxnId="{8E2C6E80-5AAA-4A15-B2A5-AC93DAFD51B1}">
      <dgm:prSet/>
      <dgm:spPr/>
      <dgm:t>
        <a:bodyPr/>
        <a:lstStyle/>
        <a:p>
          <a:endParaRPr lang="uk-UA"/>
        </a:p>
      </dgm:t>
    </dgm:pt>
    <dgm:pt modelId="{2C618028-502D-4FB7-A3FB-D362E761CF3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>
              <a:latin typeface="Times New Roman" pitchFamily="18" charset="0"/>
              <a:cs typeface="Times New Roman" pitchFamily="18" charset="0"/>
            </a:rPr>
            <a:t>Підсумкове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b="1" dirty="0"/>
        </a:p>
      </dgm:t>
    </dgm:pt>
    <dgm:pt modelId="{66D59A49-76E6-47B8-B361-D53BD1D1880B}" type="parTrans" cxnId="{81EA942E-D79C-46B3-AA89-D1E3117DC0F4}">
      <dgm:prSet/>
      <dgm:spPr/>
      <dgm:t>
        <a:bodyPr/>
        <a:lstStyle/>
        <a:p>
          <a:endParaRPr lang="uk-UA"/>
        </a:p>
      </dgm:t>
    </dgm:pt>
    <dgm:pt modelId="{79A1BE32-28EF-44C4-B475-E7A3B2A97983}" type="sibTrans" cxnId="{81EA942E-D79C-46B3-AA89-D1E3117DC0F4}">
      <dgm:prSet/>
      <dgm:spPr/>
      <dgm:t>
        <a:bodyPr/>
        <a:lstStyle/>
        <a:p>
          <a:endParaRPr lang="uk-UA"/>
        </a:p>
      </dgm:t>
    </dgm:pt>
    <dgm:pt modelId="{6A89FC68-D568-41D6-B304-CAE7C488EB9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>
              <a:latin typeface="Times New Roman" pitchFamily="18" charset="0"/>
              <a:cs typeface="Times New Roman" pitchFamily="18" charset="0"/>
            </a:rPr>
            <a:t>Оцінювання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b="1" dirty="0"/>
        </a:p>
      </dgm:t>
    </dgm:pt>
    <dgm:pt modelId="{7892CDFD-8862-43FF-8968-4CDDBE31EBC4}" type="parTrans" cxnId="{0062B9FE-9277-4DAF-BADD-F193979AA507}">
      <dgm:prSet/>
      <dgm:spPr/>
      <dgm:t>
        <a:bodyPr/>
        <a:lstStyle/>
        <a:p>
          <a:endParaRPr lang="uk-UA"/>
        </a:p>
      </dgm:t>
    </dgm:pt>
    <dgm:pt modelId="{D7B6D425-C363-4580-8CFB-41E96A5F54AE}" type="sibTrans" cxnId="{0062B9FE-9277-4DAF-BADD-F193979AA507}">
      <dgm:prSet/>
      <dgm:spPr/>
      <dgm:t>
        <a:bodyPr/>
        <a:lstStyle/>
        <a:p>
          <a:endParaRPr lang="uk-UA"/>
        </a:p>
      </dgm:t>
    </dgm:pt>
    <dgm:pt modelId="{C2024E00-FCD9-4270-899F-AB621090C973}" type="pres">
      <dgm:prSet presAssocID="{D3271EC7-4381-40D5-934F-344DE62C531F}" presName="linearFlow" presStyleCnt="0">
        <dgm:presLayoutVars>
          <dgm:dir/>
          <dgm:resizeHandles val="exact"/>
        </dgm:presLayoutVars>
      </dgm:prSet>
      <dgm:spPr/>
    </dgm:pt>
    <dgm:pt modelId="{F66DAC2E-7C3B-4406-95FD-D2AAD9E3A48E}" type="pres">
      <dgm:prSet presAssocID="{B4D0C795-A6B8-49CB-A502-9F6A800C785A}" presName="node" presStyleLbl="node1" presStyleIdx="0" presStyleCnt="3" custScaleY="53280">
        <dgm:presLayoutVars>
          <dgm:bulletEnabled val="1"/>
        </dgm:presLayoutVars>
      </dgm:prSet>
      <dgm:spPr/>
    </dgm:pt>
    <dgm:pt modelId="{AFFA2861-B62B-4161-AA79-80ACB4937130}" type="pres">
      <dgm:prSet presAssocID="{C14B906E-77C9-4C9C-A149-547CE025190C}" presName="spacerL" presStyleCnt="0"/>
      <dgm:spPr/>
    </dgm:pt>
    <dgm:pt modelId="{81141C76-81DA-48F3-82B8-9C885F6C6DD0}" type="pres">
      <dgm:prSet presAssocID="{C14B906E-77C9-4C9C-A149-547CE025190C}" presName="sibTrans" presStyleLbl="sibTrans2D1" presStyleIdx="0" presStyleCnt="2" custScaleX="49329" custScaleY="55365"/>
      <dgm:spPr/>
    </dgm:pt>
    <dgm:pt modelId="{098BDAAD-491C-4DDE-8114-8DD84D10392E}" type="pres">
      <dgm:prSet presAssocID="{C14B906E-77C9-4C9C-A149-547CE025190C}" presName="spacerR" presStyleCnt="0"/>
      <dgm:spPr/>
    </dgm:pt>
    <dgm:pt modelId="{04B9F777-6C34-41FF-80CE-7A2D08A3991F}" type="pres">
      <dgm:prSet presAssocID="{2C618028-502D-4FB7-A3FB-D362E761CF34}" presName="node" presStyleLbl="node1" presStyleIdx="1" presStyleCnt="3" custScaleY="53280">
        <dgm:presLayoutVars>
          <dgm:bulletEnabled val="1"/>
        </dgm:presLayoutVars>
      </dgm:prSet>
      <dgm:spPr/>
    </dgm:pt>
    <dgm:pt modelId="{05DA9338-7A34-4FD0-91BB-1703012B14C2}" type="pres">
      <dgm:prSet presAssocID="{79A1BE32-28EF-44C4-B475-E7A3B2A97983}" presName="spacerL" presStyleCnt="0"/>
      <dgm:spPr/>
    </dgm:pt>
    <dgm:pt modelId="{B4DD6542-0173-4F84-9913-41167A25DE96}" type="pres">
      <dgm:prSet presAssocID="{79A1BE32-28EF-44C4-B475-E7A3B2A97983}" presName="sibTrans" presStyleLbl="sibTrans2D1" presStyleIdx="1" presStyleCnt="2" custScaleX="68029" custScaleY="39592"/>
      <dgm:spPr/>
    </dgm:pt>
    <dgm:pt modelId="{FAB4DE38-5F2F-44FF-8FBD-36E067420771}" type="pres">
      <dgm:prSet presAssocID="{79A1BE32-28EF-44C4-B475-E7A3B2A97983}" presName="spacerR" presStyleCnt="0"/>
      <dgm:spPr/>
    </dgm:pt>
    <dgm:pt modelId="{D10E9F6D-046B-43B1-99BB-9BAAE472CC77}" type="pres">
      <dgm:prSet presAssocID="{6A89FC68-D568-41D6-B304-CAE7C488EB95}" presName="node" presStyleLbl="node1" presStyleIdx="2" presStyleCnt="3" custScaleY="53280">
        <dgm:presLayoutVars>
          <dgm:bulletEnabled val="1"/>
        </dgm:presLayoutVars>
      </dgm:prSet>
      <dgm:spPr/>
    </dgm:pt>
  </dgm:ptLst>
  <dgm:cxnLst>
    <dgm:cxn modelId="{0973541E-BC3B-42D1-8B1D-67DF2997CFED}" type="presOf" srcId="{79A1BE32-28EF-44C4-B475-E7A3B2A97983}" destId="{B4DD6542-0173-4F84-9913-41167A25DE96}" srcOrd="0" destOrd="0" presId="urn:microsoft.com/office/officeart/2005/8/layout/equation1"/>
    <dgm:cxn modelId="{81EA942E-D79C-46B3-AA89-D1E3117DC0F4}" srcId="{D3271EC7-4381-40D5-934F-344DE62C531F}" destId="{2C618028-502D-4FB7-A3FB-D362E761CF34}" srcOrd="1" destOrd="0" parTransId="{66D59A49-76E6-47B8-B361-D53BD1D1880B}" sibTransId="{79A1BE32-28EF-44C4-B475-E7A3B2A97983}"/>
    <dgm:cxn modelId="{F17D1E37-2078-4E2F-A740-7639A55C041E}" type="presOf" srcId="{6A89FC68-D568-41D6-B304-CAE7C488EB95}" destId="{D10E9F6D-046B-43B1-99BB-9BAAE472CC77}" srcOrd="0" destOrd="0" presId="urn:microsoft.com/office/officeart/2005/8/layout/equation1"/>
    <dgm:cxn modelId="{8E2C6E80-5AAA-4A15-B2A5-AC93DAFD51B1}" srcId="{D3271EC7-4381-40D5-934F-344DE62C531F}" destId="{B4D0C795-A6B8-49CB-A502-9F6A800C785A}" srcOrd="0" destOrd="0" parTransId="{C6A03E94-3E85-4394-A399-D8E0138E1901}" sibTransId="{C14B906E-77C9-4C9C-A149-547CE025190C}"/>
    <dgm:cxn modelId="{488DCEBC-7ACC-4C50-BB9D-5FE77C202611}" type="presOf" srcId="{D3271EC7-4381-40D5-934F-344DE62C531F}" destId="{C2024E00-FCD9-4270-899F-AB621090C973}" srcOrd="0" destOrd="0" presId="urn:microsoft.com/office/officeart/2005/8/layout/equation1"/>
    <dgm:cxn modelId="{79AE9EDB-A12E-4976-B5CA-EF257BCC1CF2}" type="presOf" srcId="{C14B906E-77C9-4C9C-A149-547CE025190C}" destId="{81141C76-81DA-48F3-82B8-9C885F6C6DD0}" srcOrd="0" destOrd="0" presId="urn:microsoft.com/office/officeart/2005/8/layout/equation1"/>
    <dgm:cxn modelId="{5D1DEDE0-37E0-404C-912A-1BA708F8C9F4}" type="presOf" srcId="{B4D0C795-A6B8-49CB-A502-9F6A800C785A}" destId="{F66DAC2E-7C3B-4406-95FD-D2AAD9E3A48E}" srcOrd="0" destOrd="0" presId="urn:microsoft.com/office/officeart/2005/8/layout/equation1"/>
    <dgm:cxn modelId="{5263CBE3-E904-4A63-9E48-15D0E46BF57F}" type="presOf" srcId="{2C618028-502D-4FB7-A3FB-D362E761CF34}" destId="{04B9F777-6C34-41FF-80CE-7A2D08A3991F}" srcOrd="0" destOrd="0" presId="urn:microsoft.com/office/officeart/2005/8/layout/equation1"/>
    <dgm:cxn modelId="{0062B9FE-9277-4DAF-BADD-F193979AA507}" srcId="{D3271EC7-4381-40D5-934F-344DE62C531F}" destId="{6A89FC68-D568-41D6-B304-CAE7C488EB95}" srcOrd="2" destOrd="0" parTransId="{7892CDFD-8862-43FF-8968-4CDDBE31EBC4}" sibTransId="{D7B6D425-C363-4580-8CFB-41E96A5F54AE}"/>
    <dgm:cxn modelId="{131B695A-7F5B-4A56-9E9C-FF7AFE9B7670}" type="presParOf" srcId="{C2024E00-FCD9-4270-899F-AB621090C973}" destId="{F66DAC2E-7C3B-4406-95FD-D2AAD9E3A48E}" srcOrd="0" destOrd="0" presId="urn:microsoft.com/office/officeart/2005/8/layout/equation1"/>
    <dgm:cxn modelId="{D62D7A02-8C90-4D98-8CC5-4055BBE3D37F}" type="presParOf" srcId="{C2024E00-FCD9-4270-899F-AB621090C973}" destId="{AFFA2861-B62B-4161-AA79-80ACB4937130}" srcOrd="1" destOrd="0" presId="urn:microsoft.com/office/officeart/2005/8/layout/equation1"/>
    <dgm:cxn modelId="{F841FF85-559D-497D-B568-F68F672A6181}" type="presParOf" srcId="{C2024E00-FCD9-4270-899F-AB621090C973}" destId="{81141C76-81DA-48F3-82B8-9C885F6C6DD0}" srcOrd="2" destOrd="0" presId="urn:microsoft.com/office/officeart/2005/8/layout/equation1"/>
    <dgm:cxn modelId="{2EFCD380-A5CE-45F5-ACC6-E34394D0E218}" type="presParOf" srcId="{C2024E00-FCD9-4270-899F-AB621090C973}" destId="{098BDAAD-491C-4DDE-8114-8DD84D10392E}" srcOrd="3" destOrd="0" presId="urn:microsoft.com/office/officeart/2005/8/layout/equation1"/>
    <dgm:cxn modelId="{BD88CF9B-7125-4463-B11F-287B8DCA5CB4}" type="presParOf" srcId="{C2024E00-FCD9-4270-899F-AB621090C973}" destId="{04B9F777-6C34-41FF-80CE-7A2D08A3991F}" srcOrd="4" destOrd="0" presId="urn:microsoft.com/office/officeart/2005/8/layout/equation1"/>
    <dgm:cxn modelId="{88B12F07-82B4-4997-8726-CB6CE679DF21}" type="presParOf" srcId="{C2024E00-FCD9-4270-899F-AB621090C973}" destId="{05DA9338-7A34-4FD0-91BB-1703012B14C2}" srcOrd="5" destOrd="0" presId="urn:microsoft.com/office/officeart/2005/8/layout/equation1"/>
    <dgm:cxn modelId="{70671A44-4B4E-4A0F-BABE-0D53325FDE57}" type="presParOf" srcId="{C2024E00-FCD9-4270-899F-AB621090C973}" destId="{B4DD6542-0173-4F84-9913-41167A25DE96}" srcOrd="6" destOrd="0" presId="urn:microsoft.com/office/officeart/2005/8/layout/equation1"/>
    <dgm:cxn modelId="{1FAB7C99-0B3D-4A3F-AE05-FF2426CA808B}" type="presParOf" srcId="{C2024E00-FCD9-4270-899F-AB621090C973}" destId="{FAB4DE38-5F2F-44FF-8FBD-36E067420771}" srcOrd="7" destOrd="0" presId="urn:microsoft.com/office/officeart/2005/8/layout/equation1"/>
    <dgm:cxn modelId="{6E7B81FD-D0FB-4AF6-84A9-206CCC7D7916}" type="presParOf" srcId="{C2024E00-FCD9-4270-899F-AB621090C973}" destId="{D10E9F6D-046B-43B1-99BB-9BAAE472CC7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F2513-5F82-4F89-9C42-D5DB4B5635E8}">
      <dsp:nvSpPr>
        <dsp:cNvPr id="0" name=""/>
        <dsp:cNvSpPr/>
      </dsp:nvSpPr>
      <dsp:spPr>
        <a:xfrm>
          <a:off x="2927418" y="30396"/>
          <a:ext cx="2641862" cy="114492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Освітні галузі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 dirty="0"/>
        </a:p>
      </dsp:txBody>
      <dsp:txXfrm>
        <a:off x="2983309" y="86287"/>
        <a:ext cx="2530080" cy="1033145"/>
      </dsp:txXfrm>
    </dsp:sp>
    <dsp:sp modelId="{66EE8585-C1A8-41DC-B5AE-1BCEA42706A5}">
      <dsp:nvSpPr>
        <dsp:cNvPr id="0" name=""/>
        <dsp:cNvSpPr/>
      </dsp:nvSpPr>
      <dsp:spPr>
        <a:xfrm rot="2275202">
          <a:off x="4857217" y="1541978"/>
          <a:ext cx="11932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322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CE9B-B9C7-412D-81D2-026E8B45326C}">
      <dsp:nvSpPr>
        <dsp:cNvPr id="0" name=""/>
        <dsp:cNvSpPr/>
      </dsp:nvSpPr>
      <dsp:spPr>
        <a:xfrm>
          <a:off x="5421573" y="1908633"/>
          <a:ext cx="2550197" cy="120313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itchFamily="18" charset="0"/>
              <a:cs typeface="Times New Roman" pitchFamily="18" charset="0"/>
            </a:rPr>
            <a:t>Громадянська та історична галузь  (5-8 клас)</a:t>
          </a:r>
        </a:p>
      </dsp:txBody>
      <dsp:txXfrm>
        <a:off x="5480305" y="1967365"/>
        <a:ext cx="2432733" cy="1085672"/>
      </dsp:txXfrm>
    </dsp:sp>
    <dsp:sp modelId="{59D1D202-B524-42B1-B46E-9F5329B057FB}">
      <dsp:nvSpPr>
        <dsp:cNvPr id="0" name=""/>
        <dsp:cNvSpPr/>
      </dsp:nvSpPr>
      <dsp:spPr>
        <a:xfrm rot="8358038">
          <a:off x="2552218" y="1557557"/>
          <a:ext cx="1172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233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F25A-5178-4D8E-A547-2F9371E42EC1}">
      <dsp:nvSpPr>
        <dsp:cNvPr id="0" name=""/>
        <dsp:cNvSpPr/>
      </dsp:nvSpPr>
      <dsp:spPr>
        <a:xfrm>
          <a:off x="723819" y="1939791"/>
          <a:ext cx="2613958" cy="11408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Суспільствознавство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(9-11 клас)</a:t>
          </a:r>
        </a:p>
      </dsp:txBody>
      <dsp:txXfrm>
        <a:off x="779510" y="1995482"/>
        <a:ext cx="2502576" cy="1029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DAC2E-7C3B-4406-95FD-D2AAD9E3A48E}">
      <dsp:nvSpPr>
        <dsp:cNvPr id="0" name=""/>
        <dsp:cNvSpPr/>
      </dsp:nvSpPr>
      <dsp:spPr>
        <a:xfrm>
          <a:off x="2650" y="252030"/>
          <a:ext cx="2254711" cy="1201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Формувальне</a:t>
          </a:r>
          <a:endParaRPr lang="uk-UA" b="1" kern="1200" dirty="0"/>
        </a:p>
      </dsp:txBody>
      <dsp:txXfrm>
        <a:off x="332845" y="427958"/>
        <a:ext cx="1594321" cy="849454"/>
      </dsp:txXfrm>
    </dsp:sp>
    <dsp:sp modelId="{81141C76-81DA-48F3-82B8-9C885F6C6DD0}">
      <dsp:nvSpPr>
        <dsp:cNvPr id="0" name=""/>
        <dsp:cNvSpPr/>
      </dsp:nvSpPr>
      <dsp:spPr>
        <a:xfrm>
          <a:off x="2440445" y="490672"/>
          <a:ext cx="645091" cy="7240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2525952" y="776822"/>
        <a:ext cx="474077" cy="151726"/>
      </dsp:txXfrm>
    </dsp:sp>
    <dsp:sp modelId="{04B9F777-6C34-41FF-80CE-7A2D08A3991F}">
      <dsp:nvSpPr>
        <dsp:cNvPr id="0" name=""/>
        <dsp:cNvSpPr/>
      </dsp:nvSpPr>
      <dsp:spPr>
        <a:xfrm>
          <a:off x="3268619" y="252030"/>
          <a:ext cx="2254711" cy="1201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Підсумкове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b="1" kern="1200" dirty="0"/>
        </a:p>
      </dsp:txBody>
      <dsp:txXfrm>
        <a:off x="3598814" y="427958"/>
        <a:ext cx="1594321" cy="849454"/>
      </dsp:txXfrm>
    </dsp:sp>
    <dsp:sp modelId="{B4DD6542-0173-4F84-9913-41167A25DE96}">
      <dsp:nvSpPr>
        <dsp:cNvPr id="0" name=""/>
        <dsp:cNvSpPr/>
      </dsp:nvSpPr>
      <dsp:spPr>
        <a:xfrm>
          <a:off x="5706413" y="593807"/>
          <a:ext cx="889637" cy="51775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100" kern="1200"/>
        </a:p>
      </dsp:txBody>
      <dsp:txXfrm>
        <a:off x="5824334" y="700465"/>
        <a:ext cx="653795" cy="304441"/>
      </dsp:txXfrm>
    </dsp:sp>
    <dsp:sp modelId="{D10E9F6D-046B-43B1-99BB-9BAAE472CC77}">
      <dsp:nvSpPr>
        <dsp:cNvPr id="0" name=""/>
        <dsp:cNvSpPr/>
      </dsp:nvSpPr>
      <dsp:spPr>
        <a:xfrm>
          <a:off x="6779133" y="252030"/>
          <a:ext cx="2254711" cy="1201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Оцінювання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b="1" kern="1200" dirty="0"/>
        </a:p>
      </dsp:txBody>
      <dsp:txXfrm>
        <a:off x="7109328" y="427958"/>
        <a:ext cx="1594321" cy="84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7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2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8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4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6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7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9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on.gov.ua/u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9268"/>
            <a:ext cx="8229600" cy="952500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правознавства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2025/2026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1396"/>
            <a:ext cx="6431360" cy="36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2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Всеукраїнська асоціація викладачів історії та суспільних дисциплін «Нова Доба»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50046"/>
            <a:ext cx="4824536" cy="3036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Посібник про те, як політична пропаганда використовує історію і як цьому протидіяти.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81" y="1201316"/>
            <a:ext cx="3159579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040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Громадянська та історична освітня галузь: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5252"/>
            <a:ext cx="6048672" cy="2880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Оновлена типова освітня програма виділяє в ГІО для 6-9 класів такі варіанти поєднання освітніх компонентів :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Інтегрований курс громадянської та історичної освітньої галузі;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Інтегрований курс історії та курс громадянської освіти;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Історія України, всесвітня історія, громадянська освіта</a:t>
            </a: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Типовій освітній програмі прописано кількість годин на усю освітню галузь в межах – 1-3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год.\тижд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9588"/>
            <a:ext cx="856895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Рекомендовано!!!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зменшувати кількість годин ГІО, а виділяти максимальну кількість: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«Адже історична освіта, що є базовим складником національної безпеки, відіграє ключову роль у формуванні світогляду українських школярів та школярок».</a:t>
            </a:r>
          </a:p>
          <a:p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Концептуальні засади реформування історичної освіти в системі загальної середньої освіти</a:t>
            </a:r>
          </a:p>
          <a:p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МОН № 1072 від 30.07.2024 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1561356"/>
            <a:ext cx="2232248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Викладання історії відбувається  інтегровано або паралельно (синхронно)</a:t>
            </a:r>
          </a:p>
        </p:txBody>
      </p:sp>
    </p:spTree>
    <p:extLst>
      <p:ext uri="{BB962C8B-B14F-4D97-AF65-F5344CB8AC3E}">
        <p14:creationId xmlns:p14="http://schemas.microsoft.com/office/powerpoint/2010/main" val="227907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68441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Навчальні програми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5292"/>
            <a:ext cx="8229600" cy="37716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Модельні програми розміщено на сайті Інституту модернізації змісту освіти.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основі модельних програм створюємо навчальні програми.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Складаємо календарне планування на власний розсуд , де має міститися :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тема заняття;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наскрізні вміння та компетентності;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оцінювання за ГР</a:t>
            </a:r>
          </a:p>
        </p:txBody>
      </p:sp>
    </p:spTree>
    <p:extLst>
      <p:ext uri="{BB962C8B-B14F-4D97-AF65-F5344CB8AC3E}">
        <p14:creationId xmlns:p14="http://schemas.microsoft.com/office/powerpoint/2010/main" val="211247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33364"/>
            <a:ext cx="8784976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Згідно з Державним стандартом оцінювання відбувається за 3 групами результатів, які сформовані згідно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обов’язкових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громадянській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історичній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додатку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18 Державного стандарту.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а саме: </a:t>
            </a:r>
          </a:p>
          <a:p>
            <a:pPr marL="457200" indent="-457200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Орієнтація в історичному часі та просторі, яка охоплює розуміння подій, їх зв'язків та взаємодії середовищ; </a:t>
            </a:r>
          </a:p>
          <a:p>
            <a:pPr marL="457200" indent="-457200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Робота з історичною та суспільствознавчою інформацією, що передбачає вміння аналізувати, синтезувати та оцінювати достовірність джерел;  </a:t>
            </a:r>
          </a:p>
          <a:p>
            <a:pPr marL="457200" indent="-457200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Виявлення здатності до співпраці, толерантності та громадянської позиції, що стосується формування особистості, дотримання прав людини та участі в житті спільноти. 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Громадянська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освіта оцінюється за ГР2 та ГР3.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педраді затверджуємо одну із схем оцінювання за ГР (є 3 варіанти).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Наказ МОН № 1093 </a:t>
            </a: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19819106"/>
              </p:ext>
            </p:extLst>
          </p:nvPr>
        </p:nvGraphicFramePr>
        <p:xfrm>
          <a:off x="77218" y="0"/>
          <a:ext cx="9036496" cy="170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154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540402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Запис в журналі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87311"/>
              </p:ext>
            </p:extLst>
          </p:nvPr>
        </p:nvGraphicFramePr>
        <p:xfrm>
          <a:off x="251521" y="825500"/>
          <a:ext cx="8280920" cy="4419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1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Запис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Інтегрований курс  Історія </a:t>
                      </a:r>
                      <a:r>
                        <a:rPr lang="uk-UA" sz="2000" dirty="0" err="1">
                          <a:latin typeface="Times New Roman" pitchFamily="18" charset="0"/>
                          <a:cs typeface="Times New Roman" pitchFamily="18" charset="0"/>
                        </a:rPr>
                        <a:t>України.Всесвітня</a:t>
                      </a: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 історія.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Громадянська освіта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Інтегрований курс історії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Громадянська освіта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Історія України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Всесвітня історія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Громадянська освіта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1. Історія України</a:t>
                      </a:r>
                    </a:p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2. Всесвітня історія</a:t>
                      </a:r>
                    </a:p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3. Громадянська освіта</a:t>
                      </a:r>
                    </a:p>
                    <a:p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Інтегрований курс історії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Громадянська освіта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Інтегрований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курс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історії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Громадянська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освіта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Історія</a:t>
                      </a:r>
                      <a:r>
                        <a:rPr lang="uk-UA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: Україна і світ (інтегрований курс)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Times New Roman" pitchFamily="18" charset="0"/>
                          <a:cs typeface="Times New Roman" pitchFamily="18" charset="0"/>
                        </a:rPr>
                        <a:t>2. Інтегрований курс історії та громадянської освіти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9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FB977-0CBA-4B6E-8B20-D234CDF6E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1" r="80586"/>
          <a:stretch/>
        </p:blipFill>
        <p:spPr>
          <a:xfrm>
            <a:off x="395536" y="224983"/>
            <a:ext cx="1764196" cy="518457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0AAF95-8D6E-4DAB-923A-F2724C55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28866"/>
            <a:ext cx="5698976" cy="2844658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E36B94AF-6E09-47F4-AD07-218F0F01A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4225651"/>
            <a:ext cx="6131024" cy="879485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спільноти вчителів ГІО та «Суспільствознавства» ЗЗСО ВМТГ Олена ЖУК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149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646502"/>
              </p:ext>
            </p:extLst>
          </p:nvPr>
        </p:nvGraphicFramePr>
        <p:xfrm>
          <a:off x="323528" y="193204"/>
          <a:ext cx="85689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3505572"/>
            <a:ext cx="727280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Для викладання предметів даних галузей за Державним стандартом базової і повної загальної середньої освіти чинними залишаються інструктивно-методичні рекомендації щодо викладання навчальних предметів / інтегрованих курсів у закладах загальної середньої освіти у 2024/2025 навчальному році (лист МОН від 30.08.2024 1.1/15776-24). </a:t>
            </a:r>
          </a:p>
        </p:txBody>
      </p:sp>
    </p:spTree>
    <p:extLst>
      <p:ext uri="{BB962C8B-B14F-4D97-AF65-F5344CB8AC3E}">
        <p14:creationId xmlns:p14="http://schemas.microsoft.com/office/powerpoint/2010/main" val="380088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Суспільствознавство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(9-11 клас)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612" y="1633364"/>
            <a:ext cx="828092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9-11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стандартом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(2011)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Суспільствознавство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: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компоненту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інтегровані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суспільствознавчого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громадянську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правознавство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духовно-морального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616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441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Історія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1277"/>
            <a:ext cx="8712968" cy="4032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800" b="1" dirty="0">
                <a:latin typeface="Times New Roman" pitchFamily="18" charset="0"/>
                <a:cs typeface="Times New Roman" pitchFamily="18" charset="0"/>
              </a:rPr>
              <a:t>У 2025-2026 навчальному році у 9-11 класах чинними є навчальні програми з історії, затверджені наказом Міністерства освіти і науки України від 03 серпня 2022 року № 698: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 «Історія України. 8-9 класи. Навчальна програма для закладів загальної середньої освіти».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«Історія України. 10-11 класи. Навчальна програма для закладів загальної середньої освіти».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«Всесвітня історія. 8-9 класи. Навчальна програма для закладів загальної середньої освіти».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«Всесвітня історія. 10-11 класи. Навчальна програма для закладів загальної середньої освіти».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«Історія: Україна і світ (інтегрований курс). 10-11 класи. Навчальна програма для закладів загальної середньої освіти».</a:t>
            </a:r>
          </a:p>
          <a:p>
            <a:pPr marL="0" indent="0">
              <a:buNone/>
            </a:pP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Усі навчальні програми розміщено на офіційному сайті Міністерства освіти і науки України (</a:t>
            </a:r>
            <a:r>
              <a:rPr lang="en-US" sz="3400" dirty="0">
                <a:latin typeface="Times New Roman" pitchFamily="18" charset="0"/>
                <a:cs typeface="Times New Roman" pitchFamily="18" charset="0"/>
                <a:hlinkClick r:id="rId2"/>
              </a:rPr>
              <a:t>https://mon.gov.ua/ua</a:t>
            </a: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45" y="4873724"/>
            <a:ext cx="8496944" cy="6972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профільних класів залишаються дані програми, </a:t>
            </a:r>
          </a:p>
          <a:p>
            <a:pPr algn="ctr"/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вчитель\вчителька</a:t>
            </a:r>
            <a:r>
              <a:rPr lang="uk-UA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доповнює практичними роботами .</a:t>
            </a:r>
          </a:p>
        </p:txBody>
      </p:sp>
    </p:spTree>
    <p:extLst>
      <p:ext uri="{BB962C8B-B14F-4D97-AF65-F5344CB8AC3E}">
        <p14:creationId xmlns:p14="http://schemas.microsoft.com/office/powerpoint/2010/main" val="39288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3244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Відповідно до чинних навчальних програм навчання предметів «Історія України» і «Всесвітня історія» може здійснюватися : 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паралельно (синхронізовано)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послі­довно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інтегровано</a:t>
            </a:r>
          </a:p>
          <a:p>
            <a:pPr marL="0" indent="0"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Для підвищення ефективності навчальної діяльності учнів/учениць та розподілу навчального часу в навчальних програмах запропоновано синхронізувати навчання історії України та всесвітньої історії в 9-11 класах. Перехід до синхронізації може відбутися на початку або впродовж навчального року, наприклад, на початку семестру. Вчителька/учитель може використовувати запропоновані в навчальній програмі таблиці синхронізації або вносити в них доречні зміни.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785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5252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Правознавство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5252"/>
            <a:ext cx="8784976" cy="5017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2025/2026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чинними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правознавства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9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Правознавство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профільний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), 10-11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затверджені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2022 року № 698.</a:t>
            </a:r>
          </a:p>
          <a:p>
            <a:pPr marL="0" indent="0">
              <a:buNone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розміщено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офіційному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вебсайті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2"/>
              </a:rPr>
              <a:t>https://mon.gov.ua/ua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) 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правового режиму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стану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 24 лютого 2022 року,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прийняті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характеру.: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примусового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відчуження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майна,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комунальної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адміністративних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ознайомленні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учениць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станом поточного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співставляти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правил, норм та процедур.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10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присвячених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військовій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службі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моніторити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призову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строкову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військову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службу,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порядку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мобілізаційних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правового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тем,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присвячених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конституційним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правам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окрему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Закон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медіа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13.12.2022 №2849-ІХ,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закріплено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новітнє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правове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права на свободу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права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різнобічної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достовірної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оперативної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плюралізму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думок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прав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медіа-сервісів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правовий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меншин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акцентувати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правах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наскрізному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компоненті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Указу Президента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№119 «Про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2021 року,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прав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засад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ненасильницької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невід’ємних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складників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імплементувати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Хартії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для демократичного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громадянства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88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196"/>
            <a:ext cx="4896543" cy="547260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наскрізного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межах курсу «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правознавства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» для 9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та предмета «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Правознавство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профільний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 для 10-11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компетенцій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царині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Помічним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стануть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онлайн-курс «Права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Координатором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ОБСЄ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EdEra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курс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гуманітарне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право»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 (11)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рекомендована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курс  «Вивчаючи міжнародне гуманітарне право» розроблений Українською Гельсінською спілкою з прав людини та Національним Товариством Червоного Хреста в Україні за підтримки Міністерства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25" y="0"/>
            <a:ext cx="391277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036"/>
            <a:ext cx="8229600" cy="468394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Громадянська освіта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12" y="553244"/>
            <a:ext cx="8561768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2025/2026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чинною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Громадянська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інтегрований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курс). 10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(наказ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03.08.2022 № 698). У 2022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внесено низку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стан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розміщено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офіційному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вебсайті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https://mon.gov.ua/ua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978" y="2465092"/>
            <a:ext cx="5177392" cy="1537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організації активного навчання учнів/учениць громадянської освіти помічними буде посібник «Методичні матеріали для інтегрованого курсу «Громадянська освіта», 10 клас» (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IREX, 2022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р., автор-укладач Т.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Ремех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https://cutt.ly/PwqL05KB.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0789"/>
            <a:ext cx="2885530" cy="200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167" y="4383095"/>
            <a:ext cx="8893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рекомендовано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позакласну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роботу з предмету,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співпрацюючи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громадою та батьками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близькими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учнівству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людьми.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залучити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волонтерської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проєктах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роль активного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611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18"/>
            <a:ext cx="8229600" cy="75642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громадянських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компетентностей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учениць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1276"/>
            <a:ext cx="8568952" cy="47297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розроблені Управлінням стратегічних комунікацій Генерального штабу Збройних Сил України, зокрема:  короткометражний анімаційний фільм «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Піксель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Вартовий свободи», документальний фільм «Спротив та єдність: письменники пояснюють, як не втратити майбутнє»;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реформ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«Демократична школа», яка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Вергеланда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Радою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«НАТО – сила,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онлайн платформу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підручника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10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Всеукраїнською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асоціацією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дисциплін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«Нова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навчальні програми «Основи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» для 5-6 класів, «Основи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» для 7-8 класів, «Основи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медіаінформаційної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грамотності» для 10-11 класів та посібники «Основи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медіаграмотності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7–8 класи. Посібник для вчителя /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Мокрогуз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О. П. / за загал. ред. В. І. Іванова», «Основи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медіаінформаційної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грамотності, 10–11 класи. Посібник для вчителя /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Мокрогуз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О. П.,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Желіба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О. В.,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Запорожченко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М. В. / за загал. ред. В. І. Іванова», що містять дидактичні матеріали та розробки занять для викладання відповідних курсів.</a:t>
            </a:r>
          </a:p>
          <a:p>
            <a:pPr>
              <a:buFont typeface="Wingdings" pitchFamily="2" charset="2"/>
              <a:buChar char="v"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46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1678</Words>
  <Application>Microsoft Office PowerPoint</Application>
  <PresentationFormat>Екран (16:10)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Методичні рекомендації щодо викладання історії, громадянської освіти та правознавства у 2025/2026 н.р. </vt:lpstr>
      <vt:lpstr>Презентація PowerPoint</vt:lpstr>
      <vt:lpstr>Суспільствознавство (9-11 клас)</vt:lpstr>
      <vt:lpstr>Історія</vt:lpstr>
      <vt:lpstr>Презентація PowerPoint</vt:lpstr>
      <vt:lpstr>Правознавство</vt:lpstr>
      <vt:lpstr>Презентація PowerPoint</vt:lpstr>
      <vt:lpstr>Громадянська освіта</vt:lpstr>
      <vt:lpstr>Для розвитку патріотизму й громадянських компетентностей учнів/учениць  можна використати освітні матеріали: </vt:lpstr>
      <vt:lpstr>Всеукраїнська асоціація викладачів історії та суспільних дисциплін «Нова Доба»</vt:lpstr>
      <vt:lpstr>Громадянська та історична освітня галузь:</vt:lpstr>
      <vt:lpstr>Навчальні програми</vt:lpstr>
      <vt:lpstr>Презентація PowerPoint</vt:lpstr>
      <vt:lpstr>Запис в журналі</vt:lpstr>
      <vt:lpstr>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рекомендації щодо викладання історії, громадянської освіти та правознавства у 2025/2026 н.р. </dc:title>
  <dc:creator>Альона</dc:creator>
  <cp:lastModifiedBy>user1</cp:lastModifiedBy>
  <cp:revision>19</cp:revision>
  <dcterms:created xsi:type="dcterms:W3CDTF">2025-08-25T18:48:30Z</dcterms:created>
  <dcterms:modified xsi:type="dcterms:W3CDTF">2025-09-01T06:51:58Z</dcterms:modified>
</cp:coreProperties>
</file>