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57" r:id="rId4"/>
    <p:sldId id="259" r:id="rId5"/>
    <p:sldId id="260" r:id="rId6"/>
    <p:sldId id="258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87836" autoAdjust="0"/>
  </p:normalViewPr>
  <p:slideViewPr>
    <p:cSldViewPr snapToGrid="0">
      <p:cViewPr varScale="1">
        <p:scale>
          <a:sx n="78" d="100"/>
          <a:sy n="78" d="100"/>
        </p:scale>
        <p:origin x="126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D25BD-E12F-439D-976F-57AB571BA62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E5195-8CB2-4686-9B69-E4616B263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137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0E5195-8CB2-4686-9B69-E4616B263CE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069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96AFC1-6EC0-4807-B08E-7C42D484F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FEA7F3-812F-4C55-9F28-8ED5BFD1C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7109B5-FBE7-4D7C-AAFD-33A83093A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8A53-163E-4FE8-A17B-E196D06B78BB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4896EB-D010-497D-8E19-BF38B8AE8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70C04F-C9E0-4B3C-99F9-A06E56C1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CB5-D256-41A0-A2B0-3F205C8F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89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72CEE2-6678-4AC0-A784-CA5E3A9A1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307EEA-28CB-4B24-82E2-98D61F7EA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24EC15-3F5D-4B59-A300-E65D1DD2C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8A53-163E-4FE8-A17B-E196D06B78BB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5EADA0-FEB9-4EDF-895F-9176CED73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34CABC-D74B-4E62-A5EC-46D060E6D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CB5-D256-41A0-A2B0-3F205C8F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12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B680003-6F49-4751-944A-CCBC7E16D7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F8D529-59A1-4A7B-9C0A-056E7BA3D2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B6F265-9EC4-4ABA-8733-44C942209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8A53-163E-4FE8-A17B-E196D06B78BB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92F316-6BA6-45FB-957B-80D1DC562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4C1576-D640-442C-8B50-C6226E8F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CB5-D256-41A0-A2B0-3F205C8F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53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82930F-B07D-45F4-BEDA-B00A67ABB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7446D4-9D9E-422C-A725-2635A51D9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7CC9DF-469D-4317-B9B9-82B556495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8A53-163E-4FE8-A17B-E196D06B78BB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25F049-DDBB-495A-9D58-E258F5E17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6F924F-D153-4072-B54B-528DB25B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CB5-D256-41A0-A2B0-3F205C8F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01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8F0380-5438-4F5F-98B5-CFC43084E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DB548D-9362-4631-B0F7-B9AA0B8F9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D7A79D-48AB-49C5-88E4-ECA9964AD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8A53-163E-4FE8-A17B-E196D06B78BB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7DB994-6F02-4527-AB5A-2DC0AFF02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3499B7-23C1-4CAE-B6FC-FBB97A6FF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CB5-D256-41A0-A2B0-3F205C8F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30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92CB48-9D56-45EA-B7F5-46429A9F9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F84284-13C7-4557-90D0-A3477010C1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0DA50E7-C2C8-487D-865A-BE4A94BF9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31F5D2-DFBB-41C5-B63B-B5B3B80D0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8A53-163E-4FE8-A17B-E196D06B78BB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8E723B-D61E-4630-9C21-BF825510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9FFE6D-4150-4471-9C07-D41C795A7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CB5-D256-41A0-A2B0-3F205C8F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565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D53C73-4027-45F4-8CE6-44BDD77A7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4784A4-DEB6-42FF-A9BC-C9A903730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4C6348-3B25-4884-BE4B-ADF7B7C27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6F5174D-8F4D-4191-A952-6335247CD6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3B69278-6ABA-472A-8CBD-3C4C1EF358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8177BFC-B8BE-4545-AD80-69B8354B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8A53-163E-4FE8-A17B-E196D06B78BB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9DD33A2-883E-4C04-B337-9C8A6BF3C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F42E687-AC25-42D7-BFEE-F4A63FEAD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CB5-D256-41A0-A2B0-3F205C8F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20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B01755-B203-47BC-91A2-712908ED7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EE9AB69-8FB1-47C0-AD8D-6D287342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8A53-163E-4FE8-A17B-E196D06B78BB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4C781FD-872D-4AD3-AD89-14F687A5E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7A22755-747D-4E09-8373-3BECA4BE0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CB5-D256-41A0-A2B0-3F205C8F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986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9CEA62F-38CC-4CC6-A524-17BDB611D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8A53-163E-4FE8-A17B-E196D06B78BB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2CEA243-065B-40BF-8C3D-1C3BA73E0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D496E2F-36B2-4978-BDBE-9563D31A3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CB5-D256-41A0-A2B0-3F205C8F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98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30B939-AB6D-44F5-8123-E0A004D16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933F8F-5539-422E-BC50-76C5D5D88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2D472F-CB23-438A-B796-3ADB341F1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D1309B-E9D2-4B87-BDCD-4BF43B75C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8A53-163E-4FE8-A17B-E196D06B78BB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0E8380-3ECF-48D5-9F84-BD834119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7C06AAE-EAFB-42CB-A038-BDB78AF57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CB5-D256-41A0-A2B0-3F205C8F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09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9A9F0C-A86D-41DB-8717-ADC164A3F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294E915-72C3-4B53-9A54-66625533BE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ECF65F4-3184-4AB5-A44B-F784F5B1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0FED35-9EAE-4797-A617-49F1C3C01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8A53-163E-4FE8-A17B-E196D06B78BB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98515C9-6247-41E1-A805-A4E65AE2A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5805B6-E171-461B-9560-456215571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CB5-D256-41A0-A2B0-3F205C8F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795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1D2F5E-4AF8-42A9-862E-70625BD54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BCE39A-7AA9-419F-97F5-F273A6AFE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F1D469-3BA7-416B-B334-C82FA0C47E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58A53-163E-4FE8-A17B-E196D06B78BB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A6CA40-A526-4DA1-B52F-EADAF8F70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FAE1B9-4D75-4BA0-9464-EF91DC281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4DCB5-D256-41A0-A2B0-3F205C8F6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658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>
            <a:extLst>
              <a:ext uri="{FF2B5EF4-FFF2-40B4-BE49-F238E27FC236}">
                <a16:creationId xmlns:a16="http://schemas.microsoft.com/office/drawing/2014/main" id="{59224C5E-DA48-40A5-8EE4-B6FFEDD1A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150" y="130404"/>
            <a:ext cx="9552181" cy="176189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i="1" dirty="0"/>
              <a:t> </a:t>
            </a:r>
            <a:r>
              <a:rPr lang="ru-RU" sz="2700" b="1" i="1" dirty="0" err="1">
                <a:solidFill>
                  <a:srgbClr val="7030A0"/>
                </a:solidFill>
              </a:rPr>
              <a:t>Головним</a:t>
            </a:r>
            <a:r>
              <a:rPr lang="ru-RU" sz="2700" b="1" i="1" dirty="0">
                <a:solidFill>
                  <a:srgbClr val="7030A0"/>
                </a:solidFill>
              </a:rPr>
              <a:t>  скарбом  </a:t>
            </a:r>
            <a:r>
              <a:rPr lang="ru-RU" sz="2700" b="1" i="1" dirty="0" err="1">
                <a:solidFill>
                  <a:srgbClr val="7030A0"/>
                </a:solidFill>
              </a:rPr>
              <a:t>життя</a:t>
            </a:r>
            <a:r>
              <a:rPr lang="ru-RU" sz="2700" b="1" i="1" dirty="0">
                <a:solidFill>
                  <a:srgbClr val="7030A0"/>
                </a:solidFill>
              </a:rPr>
              <a:t>  є  </a:t>
            </a:r>
            <a:r>
              <a:rPr lang="ru-RU" sz="2700" b="1" i="1" dirty="0" err="1">
                <a:solidFill>
                  <a:srgbClr val="7030A0"/>
                </a:solidFill>
              </a:rPr>
              <a:t>здоров’я</a:t>
            </a:r>
            <a:r>
              <a:rPr lang="ru-RU" sz="2700" b="1" i="1" dirty="0">
                <a:solidFill>
                  <a:srgbClr val="7030A0"/>
                </a:solidFill>
              </a:rPr>
              <a:t>,  і,  </a:t>
            </a:r>
            <a:r>
              <a:rPr lang="ru-RU" sz="2700" b="1" i="1" dirty="0" err="1">
                <a:solidFill>
                  <a:srgbClr val="7030A0"/>
                </a:solidFill>
              </a:rPr>
              <a:t>щоб</a:t>
            </a:r>
            <a:r>
              <a:rPr lang="ru-RU" sz="2700" b="1" i="1" dirty="0">
                <a:solidFill>
                  <a:srgbClr val="7030A0"/>
                </a:solidFill>
              </a:rPr>
              <a:t>  </a:t>
            </a:r>
            <a:r>
              <a:rPr lang="ru-RU" sz="2700" b="1" i="1" dirty="0" err="1">
                <a:solidFill>
                  <a:srgbClr val="7030A0"/>
                </a:solidFill>
              </a:rPr>
              <a:t>його</a:t>
            </a:r>
            <a:r>
              <a:rPr lang="ru-RU" sz="2700" b="1" i="1" dirty="0">
                <a:solidFill>
                  <a:srgbClr val="7030A0"/>
                </a:solidFill>
              </a:rPr>
              <a:t>  </a:t>
            </a:r>
            <a:r>
              <a:rPr lang="ru-RU" sz="2700" b="1" i="1" dirty="0" err="1">
                <a:solidFill>
                  <a:srgbClr val="7030A0"/>
                </a:solidFill>
              </a:rPr>
              <a:t>зберегти</a:t>
            </a:r>
            <a:r>
              <a:rPr lang="ru-RU" sz="2700" b="1" i="1" dirty="0">
                <a:solidFill>
                  <a:srgbClr val="7030A0"/>
                </a:solidFill>
              </a:rPr>
              <a:t>, </a:t>
            </a:r>
            <a:r>
              <a:rPr lang="ru-RU" sz="2700" b="1" i="1" dirty="0" err="1">
                <a:solidFill>
                  <a:srgbClr val="7030A0"/>
                </a:solidFill>
              </a:rPr>
              <a:t>потрібно</a:t>
            </a:r>
            <a:r>
              <a:rPr lang="ru-RU" sz="2700" b="1" i="1" dirty="0">
                <a:solidFill>
                  <a:srgbClr val="7030A0"/>
                </a:solidFill>
              </a:rPr>
              <a:t> </a:t>
            </a:r>
            <a:r>
              <a:rPr lang="ru-RU" sz="2700" b="1" i="1" dirty="0" err="1">
                <a:solidFill>
                  <a:srgbClr val="7030A0"/>
                </a:solidFill>
              </a:rPr>
              <a:t>багато</a:t>
            </a:r>
            <a:r>
              <a:rPr lang="ru-RU" sz="2700" b="1" i="1" dirty="0">
                <a:solidFill>
                  <a:srgbClr val="7030A0"/>
                </a:solidFill>
              </a:rPr>
              <a:t> </a:t>
            </a:r>
            <a:r>
              <a:rPr lang="ru-RU" sz="2700" b="1" i="1" dirty="0" err="1">
                <a:solidFill>
                  <a:srgbClr val="7030A0"/>
                </a:solidFill>
              </a:rPr>
              <a:t>що</a:t>
            </a:r>
            <a:r>
              <a:rPr lang="ru-RU" sz="2700" b="1" i="1" dirty="0">
                <a:solidFill>
                  <a:srgbClr val="7030A0"/>
                </a:solidFill>
              </a:rPr>
              <a:t> знати.</a:t>
            </a:r>
            <a:r>
              <a:rPr lang="ru-RU" sz="2700" b="1" dirty="0">
                <a:solidFill>
                  <a:srgbClr val="7030A0"/>
                </a:solidFill>
              </a:rPr>
              <a:t>  (</a:t>
            </a:r>
            <a:r>
              <a:rPr lang="ru-RU" sz="2700" b="1" dirty="0" err="1">
                <a:solidFill>
                  <a:srgbClr val="7030A0"/>
                </a:solidFill>
              </a:rPr>
              <a:t>Авіценна</a:t>
            </a:r>
            <a:r>
              <a:rPr lang="ru-RU" sz="2700" b="1" dirty="0">
                <a:solidFill>
                  <a:srgbClr val="7030A0"/>
                </a:solidFill>
              </a:rPr>
              <a:t>) </a:t>
            </a:r>
          </a:p>
        </p:txBody>
      </p:sp>
      <p:sp>
        <p:nvSpPr>
          <p:cNvPr id="14" name="Объект 13">
            <a:extLst>
              <a:ext uri="{FF2B5EF4-FFF2-40B4-BE49-F238E27FC236}">
                <a16:creationId xmlns:a16="http://schemas.microsoft.com/office/drawing/2014/main" id="{B80BA710-ED3B-4B7E-A06D-25811A316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8042" y="1825625"/>
            <a:ext cx="8165757" cy="26606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>
                <a:solidFill>
                  <a:srgbClr val="7030A0"/>
                </a:solidFill>
              </a:rPr>
              <a:t> </a:t>
            </a:r>
          </a:p>
          <a:p>
            <a:pPr marL="0" indent="0">
              <a:buNone/>
            </a:pPr>
            <a:endParaRPr lang="uk-UA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ормування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здоров’язбережувальної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уроках предмету « </a:t>
            </a:r>
            <a:r>
              <a:rPr lang="ru-RU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та </a:t>
            </a:r>
            <a:r>
              <a:rPr lang="ru-RU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інтегрованого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курсу « </a:t>
            </a:r>
            <a:r>
              <a:rPr lang="ru-RU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безпека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добробут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F61E4F6D-8B36-4EE2-9C9B-852A1437381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96668" y="130404"/>
            <a:ext cx="1908213" cy="1761897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E2963FAC-98E9-436D-A396-BD126330AB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146" y="4278012"/>
            <a:ext cx="4102443" cy="217610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6A71332-C8FA-4D39-B380-3B9AFAA231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2258712"/>
            <a:ext cx="1428750" cy="20193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9FE5C93-F84B-4810-88D4-05DDB5246D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937" y="4113655"/>
            <a:ext cx="1781175" cy="2283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521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276E0F-AC3C-47B9-8B4C-25C0F3E1C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422" y="361156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</a:t>
            </a:r>
            <a:r>
              <a:rPr lang="ru-RU" sz="32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здоров’язбережувальної</a:t>
            </a: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освітньої</a:t>
            </a: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учня</a:t>
            </a: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32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учениці</a:t>
            </a: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/яка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1EB2E2-53BD-4104-863C-FEC60E120B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                  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самоусвідомлення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гармонійної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міжособистісної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дбає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BD54B7A-BE9E-4307-AB1B-64EEFAFBF7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 підприємливість та професійну зорієнтованість для забезпечення власного і суспільного добробуту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4D97CA8-440A-4B74-AEEE-B4EFFB48F5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222" y="4120979"/>
            <a:ext cx="3805881" cy="273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37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24DBE4-3315-4C07-97CF-C4E8C58D3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7718" y="402195"/>
            <a:ext cx="9216081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</a:rPr>
              <a:t>Головне </a:t>
            </a:r>
            <a:r>
              <a:rPr lang="ru-RU" sz="4000" b="1" dirty="0" err="1">
                <a:solidFill>
                  <a:srgbClr val="0070C0"/>
                </a:solidFill>
              </a:rPr>
              <a:t>завдання</a:t>
            </a:r>
            <a:r>
              <a:rPr lang="ru-RU" sz="4000" b="1" dirty="0">
                <a:solidFill>
                  <a:srgbClr val="0070C0"/>
                </a:solidFill>
              </a:rPr>
              <a:t> </a:t>
            </a:r>
            <a:r>
              <a:rPr lang="ru-RU" sz="4000" b="1" dirty="0" err="1">
                <a:solidFill>
                  <a:srgbClr val="0070C0"/>
                </a:solidFill>
              </a:rPr>
              <a:t>навчання</a:t>
            </a:r>
            <a:r>
              <a:rPr lang="ru-RU" sz="4000" b="1" dirty="0">
                <a:solidFill>
                  <a:srgbClr val="0070C0"/>
                </a:solidFill>
              </a:rPr>
              <a:t> основам </a:t>
            </a:r>
            <a:r>
              <a:rPr lang="ru-RU" sz="4000" b="1" dirty="0" err="1">
                <a:solidFill>
                  <a:srgbClr val="0070C0"/>
                </a:solidFill>
              </a:rPr>
              <a:t>здоров’я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33C0E5-6742-40E8-86D3-11FF5B209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147751" cy="43513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7A84E449-C2D4-47C7-93AA-D89AE97C0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8373" y="1936835"/>
            <a:ext cx="5181600" cy="4351338"/>
          </a:xfrm>
        </p:spPr>
        <p:txBody>
          <a:bodyPr/>
          <a:lstStyle/>
          <a:p>
            <a:r>
              <a:rPr lang="ru-RU" sz="3200" dirty="0" err="1"/>
              <a:t>Вплинути</a:t>
            </a:r>
            <a:r>
              <a:rPr lang="ru-RU" sz="3200" dirty="0"/>
              <a:t> </a:t>
            </a:r>
            <a:r>
              <a:rPr lang="ru-RU" sz="3200" dirty="0" err="1"/>
              <a:t>педагогічними</a:t>
            </a:r>
            <a:r>
              <a:rPr lang="ru-RU" sz="3200" dirty="0"/>
              <a:t> методами на </a:t>
            </a:r>
            <a:r>
              <a:rPr lang="ru-RU" sz="3200" dirty="0" err="1"/>
              <a:t>свідомість</a:t>
            </a:r>
            <a:r>
              <a:rPr lang="ru-RU" sz="3200" dirty="0"/>
              <a:t> і </a:t>
            </a:r>
            <a:r>
              <a:rPr lang="ru-RU" sz="3200" dirty="0" err="1"/>
              <a:t>поведінку</a:t>
            </a:r>
            <a:r>
              <a:rPr lang="ru-RU" sz="3200" dirty="0"/>
              <a:t> </a:t>
            </a:r>
            <a:r>
              <a:rPr lang="ru-RU" sz="3200" dirty="0" err="1"/>
              <a:t>учнів</a:t>
            </a:r>
            <a:r>
              <a:rPr lang="ru-RU" sz="3200" dirty="0"/>
              <a:t> шляхом </a:t>
            </a:r>
            <a:r>
              <a:rPr lang="ru-RU" sz="3200" dirty="0" err="1"/>
              <a:t>розвитку</a:t>
            </a:r>
            <a:r>
              <a:rPr lang="ru-RU" sz="3200" dirty="0"/>
              <a:t> у них </a:t>
            </a:r>
            <a:r>
              <a:rPr lang="ru-RU" sz="3200" dirty="0" err="1"/>
              <a:t>життєвих</a:t>
            </a:r>
            <a:r>
              <a:rPr lang="ru-RU" sz="3200" dirty="0"/>
              <a:t> і </a:t>
            </a:r>
            <a:r>
              <a:rPr lang="ru-RU" sz="3200" dirty="0" err="1"/>
              <a:t>спеціальних</a:t>
            </a:r>
            <a:r>
              <a:rPr lang="ru-RU" sz="3200" dirty="0"/>
              <a:t> </a:t>
            </a:r>
            <a:r>
              <a:rPr lang="ru-RU" sz="3200" dirty="0" err="1"/>
              <a:t>навичок</a:t>
            </a:r>
            <a:r>
              <a:rPr lang="ru-RU" sz="3200" dirty="0"/>
              <a:t>, </a:t>
            </a:r>
            <a:r>
              <a:rPr lang="ru-RU" sz="3200" dirty="0" err="1"/>
              <a:t>сприятливих</a:t>
            </a:r>
            <a:r>
              <a:rPr lang="ru-RU" sz="3200" dirty="0"/>
              <a:t> для </a:t>
            </a:r>
            <a:r>
              <a:rPr lang="ru-RU" sz="3200" dirty="0" err="1"/>
              <a:t>здоров’я</a:t>
            </a:r>
            <a:r>
              <a:rPr lang="ru-RU" sz="3200" dirty="0"/>
              <a:t>, </a:t>
            </a:r>
            <a:r>
              <a:rPr lang="ru-RU" sz="3200" dirty="0" err="1"/>
              <a:t>безпеки</a:t>
            </a:r>
            <a:r>
              <a:rPr lang="ru-RU" sz="3200" dirty="0"/>
              <a:t> і </a:t>
            </a:r>
            <a:r>
              <a:rPr lang="ru-RU" sz="3200" dirty="0" err="1"/>
              <a:t>гармонійного</a:t>
            </a:r>
            <a:r>
              <a:rPr lang="ru-RU" sz="3200" dirty="0"/>
              <a:t> </a:t>
            </a:r>
            <a:r>
              <a:rPr lang="ru-RU" sz="3200" dirty="0" err="1"/>
              <a:t>розвитку</a:t>
            </a:r>
            <a:r>
              <a:rPr lang="ru-RU" sz="3200" dirty="0"/>
              <a:t>. 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4EA04B7-5CB7-4DC4-BB03-BBBF6B3C02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414775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66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407160-EE86-40F9-ABBF-DA6644A21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Особливість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методики </a:t>
            </a:r>
            <a:r>
              <a:rPr lang="ru-RU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«</a:t>
            </a:r>
            <a:r>
              <a:rPr lang="ru-RU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372979-6367-422F-9AA4-B539D82CBA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7675" y="1825625"/>
            <a:ext cx="4162169" cy="4351338"/>
          </a:xfrm>
        </p:spPr>
        <p:txBody>
          <a:bodyPr>
            <a:normAutofit fontScale="92500"/>
          </a:bodyPr>
          <a:lstStyle/>
          <a:p>
            <a:r>
              <a:rPr lang="ru-RU" sz="3200" dirty="0" err="1"/>
              <a:t>оволодіння</a:t>
            </a:r>
            <a:r>
              <a:rPr lang="ru-RU" sz="3200" dirty="0"/>
              <a:t> </a:t>
            </a:r>
            <a:r>
              <a:rPr lang="ru-RU" sz="3200" dirty="0" err="1"/>
              <a:t>сприятливими</a:t>
            </a:r>
            <a:r>
              <a:rPr lang="ru-RU" sz="3200" dirty="0"/>
              <a:t> для </a:t>
            </a:r>
            <a:r>
              <a:rPr lang="ru-RU" sz="3200" dirty="0" err="1"/>
              <a:t>здоров’я</a:t>
            </a:r>
            <a:r>
              <a:rPr lang="ru-RU" sz="3200" dirty="0"/>
              <a:t> і </a:t>
            </a:r>
            <a:r>
              <a:rPr lang="ru-RU" sz="3200" dirty="0" err="1"/>
              <a:t>розвитку</a:t>
            </a:r>
            <a:r>
              <a:rPr lang="ru-RU" sz="3200" dirty="0"/>
              <a:t> </a:t>
            </a:r>
            <a:r>
              <a:rPr lang="ru-RU" sz="3200" dirty="0" err="1"/>
              <a:t>особистості</a:t>
            </a:r>
            <a:r>
              <a:rPr lang="ru-RU" sz="3200" dirty="0"/>
              <a:t> </a:t>
            </a:r>
            <a:r>
              <a:rPr lang="ru-RU" sz="3200" dirty="0" err="1"/>
              <a:t>життєвими</a:t>
            </a:r>
            <a:r>
              <a:rPr lang="ru-RU" sz="3200" dirty="0"/>
              <a:t> </a:t>
            </a:r>
            <a:r>
              <a:rPr lang="ru-RU" sz="3200" dirty="0" err="1"/>
              <a:t>навичками</a:t>
            </a:r>
            <a:r>
              <a:rPr lang="ru-RU" sz="3200" dirty="0"/>
              <a:t> </a:t>
            </a:r>
            <a:r>
              <a:rPr lang="ru-RU" sz="3200" dirty="0" err="1"/>
              <a:t>потребує</a:t>
            </a:r>
            <a:r>
              <a:rPr lang="ru-RU" sz="3200" dirty="0"/>
              <a:t> </a:t>
            </a:r>
            <a:r>
              <a:rPr lang="ru-RU" sz="3200" dirty="0" err="1"/>
              <a:t>багаторазового</a:t>
            </a:r>
            <a:r>
              <a:rPr lang="ru-RU" sz="3200" dirty="0"/>
              <a:t> </a:t>
            </a:r>
            <a:r>
              <a:rPr lang="ru-RU" sz="3200" dirty="0" err="1"/>
              <a:t>вправляння</a:t>
            </a:r>
            <a:r>
              <a:rPr lang="ru-RU" sz="3200" dirty="0"/>
              <a:t>, </a:t>
            </a:r>
            <a:r>
              <a:rPr lang="ru-RU" sz="3200" dirty="0" err="1"/>
              <a:t>насамперед</a:t>
            </a:r>
            <a:r>
              <a:rPr lang="ru-RU" sz="3200" dirty="0"/>
              <a:t> у </a:t>
            </a:r>
            <a:r>
              <a:rPr lang="ru-RU" sz="3200" dirty="0" err="1"/>
              <a:t>процесі</a:t>
            </a:r>
            <a:r>
              <a:rPr lang="ru-RU" sz="3200" dirty="0"/>
              <a:t> </a:t>
            </a:r>
            <a:r>
              <a:rPr lang="ru-RU" sz="3200" dirty="0" err="1"/>
              <a:t>групової</a:t>
            </a:r>
            <a:r>
              <a:rPr lang="ru-RU" sz="3200" dirty="0"/>
              <a:t> </a:t>
            </a:r>
            <a:r>
              <a:rPr lang="ru-RU" sz="3200" dirty="0" err="1"/>
              <a:t>взаємодії</a:t>
            </a:r>
            <a:endParaRPr lang="ru-RU" sz="32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CD2B2AD1-B33E-4791-8B48-17A691DFE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82158" y="1825625"/>
            <a:ext cx="3771642" cy="4351338"/>
          </a:xfrm>
        </p:spPr>
        <p:txBody>
          <a:bodyPr>
            <a:normAutofit fontScale="92500"/>
          </a:bodyPr>
          <a:lstStyle/>
          <a:p>
            <a:r>
              <a:rPr lang="ru-RU" dirty="0"/>
              <a:t> </a:t>
            </a:r>
            <a:r>
              <a:rPr lang="ru-RU" sz="3200" dirty="0" err="1"/>
              <a:t>співпраця</a:t>
            </a:r>
            <a:r>
              <a:rPr lang="ru-RU" sz="3200" dirty="0"/>
              <a:t> з батьками, </a:t>
            </a:r>
            <a:r>
              <a:rPr lang="ru-RU" sz="3200" dirty="0" err="1"/>
              <a:t>дорослими</a:t>
            </a:r>
            <a:r>
              <a:rPr lang="ru-RU" sz="3200" dirty="0"/>
              <a:t> членами </a:t>
            </a:r>
            <a:r>
              <a:rPr lang="ru-RU" sz="3200" dirty="0" err="1"/>
              <a:t>сім’ї</a:t>
            </a:r>
            <a:r>
              <a:rPr lang="ru-RU" sz="3200" dirty="0"/>
              <a:t> </a:t>
            </a:r>
            <a:r>
              <a:rPr lang="ru-RU" sz="3200" dirty="0" err="1"/>
              <a:t>під</a:t>
            </a:r>
            <a:r>
              <a:rPr lang="ru-RU" sz="3200" dirty="0"/>
              <a:t> час </a:t>
            </a:r>
            <a:r>
              <a:rPr lang="ru-RU" sz="3200" dirty="0" err="1"/>
              <a:t>виконання</a:t>
            </a:r>
            <a:r>
              <a:rPr lang="ru-RU" sz="3200" dirty="0"/>
              <a:t> </a:t>
            </a:r>
            <a:r>
              <a:rPr lang="ru-RU" sz="3200" dirty="0" err="1"/>
              <a:t>завдань</a:t>
            </a:r>
            <a:r>
              <a:rPr lang="ru-RU" sz="3200" dirty="0"/>
              <a:t>, </a:t>
            </a:r>
            <a:r>
              <a:rPr lang="ru-RU" sz="3200" dirty="0" err="1"/>
              <a:t>спрямованих</a:t>
            </a:r>
            <a:r>
              <a:rPr lang="ru-RU" sz="3200" dirty="0"/>
              <a:t> на </a:t>
            </a:r>
            <a:r>
              <a:rPr lang="ru-RU" sz="3200" dirty="0" err="1"/>
              <a:t>моделювання</a:t>
            </a:r>
            <a:r>
              <a:rPr lang="ru-RU" sz="3200" dirty="0"/>
              <a:t> </a:t>
            </a:r>
            <a:r>
              <a:rPr lang="ru-RU" sz="3200" dirty="0" err="1"/>
              <a:t>навичок</a:t>
            </a:r>
            <a:r>
              <a:rPr lang="ru-RU" sz="3200" dirty="0"/>
              <a:t> </a:t>
            </a:r>
            <a:r>
              <a:rPr lang="ru-RU" sz="3200" dirty="0" err="1"/>
              <a:t>безпечної</a:t>
            </a:r>
            <a:r>
              <a:rPr lang="ru-RU" sz="3200" dirty="0"/>
              <a:t> та </a:t>
            </a:r>
            <a:r>
              <a:rPr lang="ru-RU" sz="3200" dirty="0" err="1"/>
              <a:t>здорової</a:t>
            </a:r>
            <a:r>
              <a:rPr lang="ru-RU" sz="3200" dirty="0"/>
              <a:t> </a:t>
            </a:r>
            <a:r>
              <a:rPr lang="ru-RU" sz="3200" dirty="0" err="1"/>
              <a:t>поведінки</a:t>
            </a:r>
            <a:r>
              <a:rPr lang="ru-RU" sz="3200" dirty="0"/>
              <a:t> </a:t>
            </a:r>
            <a:r>
              <a:rPr lang="ru-RU" sz="3200" dirty="0" err="1"/>
              <a:t>дітей</a:t>
            </a:r>
            <a:r>
              <a:rPr lang="ru-RU" sz="3200" dirty="0"/>
              <a:t>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1CC89FD-3B00-41BD-9BDF-908747BF4C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858" y="2353469"/>
            <a:ext cx="2781300" cy="202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32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5E57641-553E-4B08-A24B-D40B3A2AFAE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19"/>
          <a:stretch/>
        </p:blipFill>
        <p:spPr>
          <a:xfrm>
            <a:off x="53804" y="0"/>
            <a:ext cx="11881022" cy="9138797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3268E48-6B56-4034-81CF-AAAC9B8C3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092" y="365125"/>
            <a:ext cx="9722708" cy="1272745"/>
          </a:xfrm>
        </p:spPr>
        <p:txBody>
          <a:bodyPr/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F73C3CF8-2378-4F90-85FE-251D628C9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968" y="1637870"/>
            <a:ext cx="10589740" cy="6529945"/>
          </a:xfrm>
        </p:spPr>
        <p:txBody>
          <a:bodyPr>
            <a:normAutofit/>
          </a:bodyPr>
          <a:lstStyle/>
          <a:p>
            <a:r>
              <a:rPr lang="ru-RU" dirty="0" err="1"/>
              <a:t>турбота</a:t>
            </a:r>
            <a:r>
              <a:rPr lang="ru-RU" dirty="0"/>
              <a:t> про особисте </a:t>
            </a:r>
            <a:r>
              <a:rPr lang="ru-RU" dirty="0" err="1"/>
              <a:t>здоров’я</a:t>
            </a:r>
            <a:r>
              <a:rPr lang="ru-RU" dirty="0"/>
              <a:t> та </a:t>
            </a:r>
            <a:r>
              <a:rPr lang="ru-RU" dirty="0" err="1"/>
              <a:t>безпеку</a:t>
            </a:r>
            <a:r>
              <a:rPr lang="ru-RU" dirty="0"/>
              <a:t>, </a:t>
            </a:r>
            <a:r>
              <a:rPr lang="ru-RU" dirty="0" err="1"/>
              <a:t>уникання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, </a:t>
            </a:r>
            <a:r>
              <a:rPr lang="ru-RU" dirty="0" err="1"/>
              <a:t>реагування</a:t>
            </a:r>
            <a:r>
              <a:rPr lang="ru-RU" dirty="0"/>
              <a:t> на </a:t>
            </a:r>
            <a:r>
              <a:rPr lang="ru-RU" dirty="0" err="1"/>
              <a:t>фактори</a:t>
            </a:r>
            <a:r>
              <a:rPr lang="ru-RU" dirty="0"/>
              <a:t> і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становить </a:t>
            </a:r>
            <a:r>
              <a:rPr lang="ru-RU" dirty="0" err="1"/>
              <a:t>загрозу</a:t>
            </a:r>
            <a:r>
              <a:rPr lang="ru-RU" dirty="0"/>
              <a:t> для </a:t>
            </a:r>
            <a:r>
              <a:rPr lang="ru-RU" dirty="0" err="1"/>
              <a:t>власного</a:t>
            </a:r>
            <a:r>
              <a:rPr lang="ru-RU" dirty="0"/>
              <a:t> і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здоров’я</a:t>
            </a:r>
            <a:r>
              <a:rPr lang="ru-RU" dirty="0"/>
              <a:t>, </a:t>
            </a:r>
            <a:r>
              <a:rPr lang="ru-RU" dirty="0" err="1"/>
              <a:t>добробуту</a:t>
            </a:r>
            <a:r>
              <a:rPr lang="ru-RU" dirty="0"/>
              <a:t>;</a:t>
            </a:r>
          </a:p>
          <a:p>
            <a:r>
              <a:rPr lang="ru-RU" dirty="0" err="1"/>
              <a:t>визначання</a:t>
            </a:r>
            <a:r>
              <a:rPr lang="ru-RU" dirty="0"/>
              <a:t> </a:t>
            </a:r>
            <a:r>
              <a:rPr lang="ru-RU" dirty="0" err="1"/>
              <a:t>альтернативи</a:t>
            </a:r>
            <a:r>
              <a:rPr lang="ru-RU" dirty="0"/>
              <a:t>,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, </a:t>
            </a:r>
            <a:r>
              <a:rPr lang="ru-RU" dirty="0" err="1"/>
              <a:t>прийом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для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та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здоров’я</a:t>
            </a:r>
            <a:r>
              <a:rPr lang="ru-RU" dirty="0"/>
              <a:t> і </a:t>
            </a:r>
            <a:r>
              <a:rPr lang="ru-RU" dirty="0" err="1"/>
              <a:t>добробуту</a:t>
            </a:r>
            <a:r>
              <a:rPr lang="ru-RU" dirty="0"/>
              <a:t>; </a:t>
            </a:r>
          </a:p>
          <a:p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та </a:t>
            </a:r>
            <a:r>
              <a:rPr lang="ru-RU" dirty="0" err="1"/>
              <a:t>дотримання</a:t>
            </a:r>
            <a:r>
              <a:rPr lang="ru-RU" dirty="0"/>
              <a:t> здорового способу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та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і </a:t>
            </a:r>
            <a:r>
              <a:rPr lang="ru-RU" dirty="0" err="1"/>
              <a:t>ризиків</a:t>
            </a:r>
            <a:r>
              <a:rPr lang="ru-RU" dirty="0"/>
              <a:t> для </a:t>
            </a:r>
            <a:r>
              <a:rPr lang="ru-RU" dirty="0" err="1"/>
              <a:t>здоров’я</a:t>
            </a:r>
            <a:r>
              <a:rPr lang="ru-RU" dirty="0"/>
              <a:t> і </a:t>
            </a:r>
            <a:r>
              <a:rPr lang="ru-RU" dirty="0" err="1"/>
              <a:t>суспільства</a:t>
            </a:r>
            <a:r>
              <a:rPr lang="ru-RU" dirty="0"/>
              <a:t>;</a:t>
            </a:r>
          </a:p>
          <a:p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підприємливості</a:t>
            </a:r>
            <a:r>
              <a:rPr lang="ru-RU" dirty="0"/>
              <a:t> та </a:t>
            </a:r>
            <a:r>
              <a:rPr lang="ru-RU" dirty="0" err="1"/>
              <a:t>поводження</a:t>
            </a:r>
            <a:r>
              <a:rPr lang="ru-RU" dirty="0"/>
              <a:t> </a:t>
            </a:r>
            <a:r>
              <a:rPr lang="ru-RU" dirty="0" err="1"/>
              <a:t>етично</a:t>
            </a:r>
            <a:r>
              <a:rPr lang="ru-RU" dirty="0"/>
              <a:t> для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, </a:t>
            </a:r>
            <a:r>
              <a:rPr lang="ru-RU" dirty="0" err="1"/>
              <a:t>безпеки</a:t>
            </a:r>
            <a:r>
              <a:rPr lang="ru-RU" dirty="0"/>
              <a:t> і </a:t>
            </a:r>
            <a:r>
              <a:rPr lang="ru-RU" dirty="0" err="1"/>
              <a:t>добробуту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285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84256FA-6CE3-4924-840F-974560A9A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093" y="194362"/>
            <a:ext cx="9691816" cy="1144588"/>
          </a:xfrm>
        </p:spPr>
        <p:txBody>
          <a:bodyPr/>
          <a:lstStyle/>
          <a:p>
            <a:pPr algn="ctr"/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746ED927-B370-4767-A0FE-3E41A19BB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568" y="1338950"/>
            <a:ext cx="4831491" cy="4838013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здоров’язбережувальної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 </a:t>
            </a:r>
            <a:r>
              <a:rPr lang="ru-RU" dirty="0" err="1"/>
              <a:t>здобувачів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у </a:t>
            </a:r>
            <a:r>
              <a:rPr lang="ru-RU" dirty="0" err="1"/>
              <a:t>аспекті</a:t>
            </a:r>
            <a:r>
              <a:rPr lang="ru-RU" dirty="0"/>
              <a:t> </a:t>
            </a:r>
            <a:r>
              <a:rPr lang="ru-RU" dirty="0" err="1"/>
              <a:t>ціннісного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життя</a:t>
            </a:r>
            <a:r>
              <a:rPr lang="ru-RU" dirty="0"/>
              <a:t> та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;</a:t>
            </a:r>
          </a:p>
          <a:p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/>
              <a:t>учнями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за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здоров’я</a:t>
            </a:r>
            <a:r>
              <a:rPr lang="ru-RU" dirty="0"/>
              <a:t>.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7C58954-36C1-4A93-A233-1B690CC79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85830" y="1248032"/>
            <a:ext cx="4311733" cy="5262564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поглиблення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та </a:t>
            </a:r>
            <a:r>
              <a:rPr lang="ru-RU" dirty="0" err="1"/>
              <a:t>умінь</a:t>
            </a:r>
            <a:r>
              <a:rPr lang="ru-RU" dirty="0"/>
              <a:t> (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розв’язання</a:t>
            </a:r>
            <a:r>
              <a:rPr lang="ru-RU" dirty="0"/>
              <a:t> проблем, </a:t>
            </a:r>
            <a:r>
              <a:rPr lang="ru-RU" dirty="0" err="1"/>
              <a:t>творчого</a:t>
            </a:r>
            <a:r>
              <a:rPr lang="ru-RU" dirty="0"/>
              <a:t> та критичного </a:t>
            </a:r>
            <a:r>
              <a:rPr lang="ru-RU" dirty="0" err="1"/>
              <a:t>мислення</a:t>
            </a:r>
            <a:r>
              <a:rPr lang="ru-RU" dirty="0"/>
              <a:t>, </a:t>
            </a:r>
            <a:r>
              <a:rPr lang="ru-RU" dirty="0" err="1"/>
              <a:t>спілкування</a:t>
            </a:r>
            <a:r>
              <a:rPr lang="ru-RU" dirty="0"/>
              <a:t>, </a:t>
            </a:r>
            <a:r>
              <a:rPr lang="ru-RU" dirty="0" err="1"/>
              <a:t>самооцінки</a:t>
            </a:r>
            <a:r>
              <a:rPr lang="ru-RU" dirty="0"/>
              <a:t> та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гідності</a:t>
            </a:r>
            <a:r>
              <a:rPr lang="ru-RU" dirty="0"/>
              <a:t>, </a:t>
            </a:r>
            <a:r>
              <a:rPr lang="ru-RU" dirty="0" err="1"/>
              <a:t>протистояння</a:t>
            </a:r>
            <a:r>
              <a:rPr lang="ru-RU" dirty="0"/>
              <a:t> негативному </a:t>
            </a:r>
            <a:r>
              <a:rPr lang="ru-RU" dirty="0" err="1"/>
              <a:t>психологічному</a:t>
            </a:r>
            <a:r>
              <a:rPr lang="ru-RU" dirty="0"/>
              <a:t> </a:t>
            </a:r>
            <a:r>
              <a:rPr lang="ru-RU" dirty="0" err="1"/>
              <a:t>впливові</a:t>
            </a:r>
            <a:r>
              <a:rPr lang="ru-RU" dirty="0"/>
              <a:t>, </a:t>
            </a:r>
            <a:r>
              <a:rPr lang="ru-RU" dirty="0" err="1"/>
              <a:t>подолання</a:t>
            </a:r>
            <a:r>
              <a:rPr lang="ru-RU" dirty="0"/>
              <a:t> </a:t>
            </a:r>
            <a:r>
              <a:rPr lang="ru-RU" dirty="0" err="1"/>
              <a:t>емоцій</a:t>
            </a:r>
            <a:r>
              <a:rPr lang="ru-RU" dirty="0"/>
              <a:t> та </a:t>
            </a:r>
            <a:r>
              <a:rPr lang="ru-RU" dirty="0" err="1"/>
              <a:t>стресу</a:t>
            </a:r>
            <a:r>
              <a:rPr lang="ru-RU" dirty="0"/>
              <a:t>,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співчуття</a:t>
            </a:r>
            <a:r>
              <a:rPr lang="ru-RU" dirty="0"/>
              <a:t> і </a:t>
            </a:r>
            <a:r>
              <a:rPr lang="ru-RU" dirty="0" err="1"/>
              <a:t>відчуття</a:t>
            </a:r>
            <a:r>
              <a:rPr lang="ru-RU" dirty="0"/>
              <a:t> себе як </a:t>
            </a:r>
            <a:r>
              <a:rPr lang="ru-RU" dirty="0" err="1"/>
              <a:t>громадянина</a:t>
            </a:r>
            <a:r>
              <a:rPr lang="ru-RU" dirty="0"/>
              <a:t>),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BAB52B8-8ED4-4080-A879-7DFDEB1591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42"/>
          <a:stretch/>
        </p:blipFill>
        <p:spPr>
          <a:xfrm>
            <a:off x="3793524" y="4485503"/>
            <a:ext cx="3292306" cy="2025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621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A27BA36-B7BE-4549-AED1-05DC868E7C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654" y="0"/>
            <a:ext cx="12084908" cy="693690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F89DE-EBF0-480C-BC63-35BAFD96F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1156" y="365125"/>
            <a:ext cx="9512643" cy="3063875"/>
          </a:xfrm>
        </p:spPr>
        <p:txBody>
          <a:bodyPr>
            <a:norm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 МОН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квітня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 р. №289 «Про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методичних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рекомендацій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досягнень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5-6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класів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здобувають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нового Державного стандарту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базової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197F8F-227A-4C01-A76D-2E3E562B6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81168" y="3429001"/>
            <a:ext cx="3307491" cy="2747962"/>
          </a:xfrm>
        </p:spPr>
        <p:txBody>
          <a:bodyPr>
            <a:noAutofit/>
          </a:bodyPr>
          <a:lstStyle/>
          <a:p>
            <a:r>
              <a:rPr lang="ru-RU" sz="3200" dirty="0" err="1"/>
              <a:t>надання</a:t>
            </a:r>
            <a:r>
              <a:rPr lang="ru-RU" sz="3200" dirty="0"/>
              <a:t> </a:t>
            </a:r>
            <a:r>
              <a:rPr lang="ru-RU" sz="3200" dirty="0" err="1"/>
              <a:t>зворотного</a:t>
            </a:r>
            <a:r>
              <a:rPr lang="ru-RU" sz="3200" dirty="0"/>
              <a:t> </a:t>
            </a:r>
            <a:r>
              <a:rPr lang="ru-RU" sz="3200" dirty="0" err="1"/>
              <a:t>зв’язку</a:t>
            </a:r>
            <a:r>
              <a:rPr lang="ru-RU" sz="3200" dirty="0"/>
              <a:t> </a:t>
            </a:r>
            <a:r>
              <a:rPr lang="ru-RU" sz="3200" i="1" dirty="0"/>
              <a:t>та</a:t>
            </a:r>
            <a:r>
              <a:rPr lang="ru-RU" sz="3200" dirty="0"/>
              <a:t> </a:t>
            </a:r>
            <a:r>
              <a:rPr lang="ru-RU" sz="3200" dirty="0" err="1"/>
              <a:t>супроводу</a:t>
            </a:r>
            <a:r>
              <a:rPr lang="ru-RU" sz="3200" dirty="0"/>
              <a:t> </a:t>
            </a:r>
            <a:r>
              <a:rPr lang="ru-RU" sz="3200" dirty="0" err="1"/>
              <a:t>дітям</a:t>
            </a:r>
            <a:r>
              <a:rPr lang="ru-RU" sz="3200" dirty="0"/>
              <a:t> (</a:t>
            </a:r>
            <a:r>
              <a:rPr lang="ru-RU" sz="3200" dirty="0" err="1"/>
              <a:t>формувальне</a:t>
            </a:r>
            <a:r>
              <a:rPr lang="ru-RU" sz="3200" dirty="0"/>
              <a:t> </a:t>
            </a:r>
            <a:r>
              <a:rPr lang="ru-RU" sz="3200" dirty="0" err="1"/>
              <a:t>оцінювання</a:t>
            </a:r>
            <a:r>
              <a:rPr lang="ru-RU" sz="3200" dirty="0"/>
              <a:t>)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ECAC88-6AE7-4253-8039-4D05C9D77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97114" y="3429000"/>
            <a:ext cx="3556686" cy="2747963"/>
          </a:xfrm>
        </p:spPr>
        <p:txBody>
          <a:bodyPr>
            <a:normAutofit/>
          </a:bodyPr>
          <a:lstStyle/>
          <a:p>
            <a:r>
              <a:rPr lang="ru-RU" sz="3200" dirty="0" err="1"/>
              <a:t>визначення</a:t>
            </a:r>
            <a:r>
              <a:rPr lang="ru-RU" sz="3200" dirty="0"/>
              <a:t> </a:t>
            </a:r>
            <a:r>
              <a:rPr lang="ru-RU" sz="3200" dirty="0" err="1"/>
              <a:t>якості</a:t>
            </a:r>
            <a:r>
              <a:rPr lang="ru-RU" sz="3200" dirty="0"/>
              <a:t> </a:t>
            </a:r>
            <a:r>
              <a:rPr lang="ru-RU" sz="3200" dirty="0" err="1"/>
              <a:t>результатів</a:t>
            </a:r>
            <a:r>
              <a:rPr lang="ru-RU" sz="3200" dirty="0"/>
              <a:t> </a:t>
            </a:r>
            <a:r>
              <a:rPr lang="ru-RU" sz="3200" dirty="0" err="1"/>
              <a:t>навчання</a:t>
            </a:r>
            <a:r>
              <a:rPr lang="ru-RU" sz="3200" dirty="0"/>
              <a:t> (</a:t>
            </a:r>
            <a:r>
              <a:rPr lang="ru-RU" sz="3200" dirty="0" err="1"/>
              <a:t>поточне</a:t>
            </a:r>
            <a:r>
              <a:rPr lang="ru-RU" sz="3200" dirty="0"/>
              <a:t> та </a:t>
            </a:r>
            <a:r>
              <a:rPr lang="ru-RU" sz="3200" dirty="0" err="1"/>
              <a:t>підсумкове</a:t>
            </a:r>
            <a:r>
              <a:rPr lang="ru-RU" sz="3200" dirty="0"/>
              <a:t> </a:t>
            </a:r>
            <a:r>
              <a:rPr lang="ru-RU" sz="3200" dirty="0" err="1"/>
              <a:t>оцінювання</a:t>
            </a:r>
            <a:r>
              <a:rPr lang="ru-RU" sz="32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158905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FBBBD-205F-4340-82EA-05847620F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2562" y="365125"/>
            <a:ext cx="8771238" cy="1325563"/>
          </a:xfrm>
        </p:spPr>
        <p:txBody>
          <a:bodyPr/>
          <a:lstStyle/>
          <a:p>
            <a:r>
              <a:rPr lang="uk-UA" dirty="0"/>
              <a:t>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Актуальний освітній </a:t>
            </a:r>
            <a:r>
              <a:rPr lang="uk-UA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34F183-B25E-4D38-A16C-0B13C89E25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0704" y="1960562"/>
            <a:ext cx="357110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err="1"/>
              <a:t>Міністерство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реінтеграції</a:t>
            </a:r>
            <a:r>
              <a:rPr lang="ru-RU" dirty="0"/>
              <a:t> </a:t>
            </a:r>
            <a:r>
              <a:rPr lang="ru-RU" dirty="0" err="1"/>
              <a:t>тимчасово</a:t>
            </a:r>
            <a:r>
              <a:rPr lang="ru-RU" dirty="0"/>
              <a:t> </a:t>
            </a:r>
            <a:r>
              <a:rPr lang="ru-RU" dirty="0" err="1"/>
              <a:t>окупованих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з </a:t>
            </a:r>
            <a:r>
              <a:rPr lang="ru-RU" dirty="0" err="1"/>
              <a:t>видавництвом</a:t>
            </a:r>
            <a:r>
              <a:rPr lang="ru-RU" dirty="0"/>
              <a:t> «Ранок» </a:t>
            </a:r>
            <a:r>
              <a:rPr lang="ru-RU" dirty="0" err="1"/>
              <a:t>розмістило</a:t>
            </a:r>
            <a:r>
              <a:rPr lang="ru-RU" dirty="0"/>
              <a:t> у </a:t>
            </a:r>
            <a:r>
              <a:rPr lang="ru-RU" dirty="0" err="1"/>
              <a:t>відкритому</a:t>
            </a:r>
            <a:r>
              <a:rPr lang="ru-RU" dirty="0"/>
              <a:t> доступы книжку «</a:t>
            </a:r>
            <a:r>
              <a:rPr lang="ru-RU" dirty="0" err="1"/>
              <a:t>Мінна</a:t>
            </a:r>
            <a:r>
              <a:rPr lang="ru-RU" dirty="0"/>
              <a:t> </a:t>
            </a:r>
            <a:r>
              <a:rPr lang="ru-RU" dirty="0" err="1"/>
              <a:t>безпека</a:t>
            </a:r>
            <a:r>
              <a:rPr lang="ru-RU" dirty="0"/>
              <a:t> не без </a:t>
            </a:r>
            <a:r>
              <a:rPr lang="ru-RU" dirty="0" err="1"/>
              <a:t>ПЕКа</a:t>
            </a:r>
            <a:r>
              <a:rPr lang="ru-RU" dirty="0"/>
              <a:t>»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B81F4F4-1DE4-4120-B002-7AC644E1E8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52270" y="1825625"/>
            <a:ext cx="4559644" cy="4351338"/>
          </a:xfrm>
        </p:spPr>
        <p:txBody>
          <a:bodyPr>
            <a:normAutofit/>
          </a:bodyPr>
          <a:lstStyle/>
          <a:p>
            <a:r>
              <a:rPr lang="ru-RU" dirty="0" err="1"/>
              <a:t>Міністерство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справ </a:t>
            </a:r>
            <a:r>
              <a:rPr lang="ru-RU" dirty="0" err="1"/>
              <a:t>України</a:t>
            </a:r>
            <a:r>
              <a:rPr lang="ru-RU" dirty="0"/>
              <a:t> запустило у </a:t>
            </a:r>
            <a:r>
              <a:rPr lang="ru-RU" dirty="0" err="1"/>
              <a:t>Telegram</a:t>
            </a:r>
            <a:r>
              <a:rPr lang="ru-RU" dirty="0"/>
              <a:t> чат-бот «</a:t>
            </a:r>
            <a:r>
              <a:rPr lang="ru-RU" dirty="0" err="1"/>
              <a:t>ДійПротиНасильства</a:t>
            </a:r>
            <a:r>
              <a:rPr lang="ru-RU" dirty="0"/>
              <a:t>»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домашньому</a:t>
            </a:r>
            <a:r>
              <a:rPr lang="ru-RU" dirty="0"/>
              <a:t> </a:t>
            </a:r>
            <a:r>
              <a:rPr lang="ru-RU" dirty="0" err="1"/>
              <a:t>насильству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надасть</a:t>
            </a:r>
            <a:r>
              <a:rPr lang="ru-RU" dirty="0"/>
              <a:t> максимально </a:t>
            </a:r>
            <a:r>
              <a:rPr lang="ru-RU" dirty="0" err="1"/>
              <a:t>вичерпну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домашнє</a:t>
            </a:r>
            <a:r>
              <a:rPr lang="ru-RU" dirty="0"/>
              <a:t> </a:t>
            </a:r>
            <a:r>
              <a:rPr lang="ru-RU" dirty="0" err="1"/>
              <a:t>насильство</a:t>
            </a:r>
            <a:r>
              <a:rPr lang="ru-RU" dirty="0"/>
              <a:t>, </a:t>
            </a:r>
            <a:r>
              <a:rPr lang="ru-RU" dirty="0" err="1"/>
              <a:t>підтримку</a:t>
            </a:r>
            <a:r>
              <a:rPr lang="ru-RU" dirty="0"/>
              <a:t> та </a:t>
            </a:r>
            <a:r>
              <a:rPr lang="ru-RU" dirty="0" err="1"/>
              <a:t>допомогу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питанні</a:t>
            </a:r>
            <a:r>
              <a:rPr lang="ru-RU" dirty="0"/>
              <a:t>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C7A31E-C199-41B4-A45B-EC7B5CE649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5853" y="3429000"/>
            <a:ext cx="2816596" cy="232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257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42349B4-AA65-41A4-A7F5-62F0C6DD66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559"/>
          <a:stretch/>
        </p:blipFill>
        <p:spPr>
          <a:xfrm>
            <a:off x="172996" y="1"/>
            <a:ext cx="3002690" cy="6858000"/>
          </a:xfrm>
          <a:prstGeom prst="rect">
            <a:avLst/>
          </a:prstGeom>
        </p:spPr>
      </p:pic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7BB743F1-6BB0-4DEC-91E6-6559F1C19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6454" y="365125"/>
            <a:ext cx="7597346" cy="746983"/>
          </a:xfrm>
        </p:spPr>
        <p:txBody>
          <a:bodyPr/>
          <a:lstStyle/>
          <a:p>
            <a:r>
              <a:rPr lang="uk-UA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Актуальний освітній ресурс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748CD8AC-6551-4C54-BE2E-FB7B0F04B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75686" y="1569309"/>
            <a:ext cx="3632888" cy="422601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 </a:t>
            </a:r>
            <a:r>
              <a:rPr lang="ru-RU" dirty="0" err="1"/>
              <a:t>Міністерство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реінтеграції</a:t>
            </a:r>
            <a:r>
              <a:rPr lang="ru-RU" dirty="0"/>
              <a:t> </a:t>
            </a:r>
            <a:r>
              <a:rPr lang="ru-RU" dirty="0" err="1"/>
              <a:t>тимчасово</a:t>
            </a:r>
            <a:r>
              <a:rPr lang="ru-RU" dirty="0"/>
              <a:t> </a:t>
            </a:r>
            <a:r>
              <a:rPr lang="ru-RU" dirty="0" err="1"/>
              <a:t>окупованих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з </a:t>
            </a:r>
            <a:r>
              <a:rPr lang="ru-RU" dirty="0" err="1"/>
              <a:t>видавництвом</a:t>
            </a:r>
            <a:r>
              <a:rPr lang="ru-RU" dirty="0"/>
              <a:t> «Ранок» </a:t>
            </a:r>
            <a:r>
              <a:rPr lang="ru-RU" dirty="0" err="1"/>
              <a:t>розмістило</a:t>
            </a:r>
            <a:r>
              <a:rPr lang="ru-RU" dirty="0"/>
              <a:t> у </a:t>
            </a:r>
            <a:r>
              <a:rPr lang="ru-RU" dirty="0" err="1"/>
              <a:t>відкритому</a:t>
            </a:r>
            <a:r>
              <a:rPr lang="ru-RU" dirty="0"/>
              <a:t> доступы книжку «</a:t>
            </a:r>
            <a:r>
              <a:rPr lang="ru-RU" dirty="0" err="1"/>
              <a:t>Мінна</a:t>
            </a:r>
            <a:r>
              <a:rPr lang="ru-RU" dirty="0"/>
              <a:t> </a:t>
            </a:r>
            <a:r>
              <a:rPr lang="ru-RU" dirty="0" err="1"/>
              <a:t>безпека</a:t>
            </a:r>
            <a:r>
              <a:rPr lang="ru-RU" dirty="0"/>
              <a:t> не без </a:t>
            </a:r>
            <a:r>
              <a:rPr lang="ru-RU" dirty="0" err="1"/>
              <a:t>ПЕКа</a:t>
            </a:r>
            <a:r>
              <a:rPr lang="ru-RU" dirty="0"/>
              <a:t>»</a:t>
            </a:r>
          </a:p>
          <a:p>
            <a:endParaRPr lang="ru-RU" dirty="0"/>
          </a:p>
        </p:txBody>
      </p:sp>
      <p:sp>
        <p:nvSpPr>
          <p:cNvPr id="12" name="Объект 11">
            <a:extLst>
              <a:ext uri="{FF2B5EF4-FFF2-40B4-BE49-F238E27FC236}">
                <a16:creationId xmlns:a16="http://schemas.microsoft.com/office/drawing/2014/main" id="{EFB322C3-8AF3-4D95-8DC3-4CD3F4FD6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39915" y="1112108"/>
            <a:ext cx="4559642" cy="3842951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Міністерство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справ </a:t>
            </a:r>
            <a:r>
              <a:rPr lang="ru-RU" dirty="0" err="1"/>
              <a:t>України</a:t>
            </a:r>
            <a:r>
              <a:rPr lang="ru-RU" dirty="0"/>
              <a:t> запустило у </a:t>
            </a:r>
            <a:r>
              <a:rPr lang="ru-RU" dirty="0" err="1"/>
              <a:t>Telegram</a:t>
            </a:r>
            <a:r>
              <a:rPr lang="ru-RU" dirty="0"/>
              <a:t> чат-бот «</a:t>
            </a:r>
            <a:r>
              <a:rPr lang="ru-RU" dirty="0" err="1"/>
              <a:t>ДійПротиНасильства</a:t>
            </a:r>
            <a:r>
              <a:rPr lang="ru-RU" dirty="0"/>
              <a:t>»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домашньому</a:t>
            </a:r>
            <a:r>
              <a:rPr lang="ru-RU" dirty="0"/>
              <a:t> </a:t>
            </a:r>
            <a:r>
              <a:rPr lang="ru-RU" dirty="0" err="1"/>
              <a:t>насильству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надасть</a:t>
            </a:r>
            <a:r>
              <a:rPr lang="ru-RU" dirty="0"/>
              <a:t> максимально </a:t>
            </a:r>
            <a:r>
              <a:rPr lang="ru-RU" dirty="0" err="1"/>
              <a:t>вичерпну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домашнє</a:t>
            </a:r>
            <a:r>
              <a:rPr lang="ru-RU" dirty="0"/>
              <a:t> </a:t>
            </a:r>
            <a:r>
              <a:rPr lang="ru-RU" dirty="0" err="1"/>
              <a:t>насильство</a:t>
            </a:r>
            <a:r>
              <a:rPr lang="ru-RU" dirty="0"/>
              <a:t>, </a:t>
            </a:r>
            <a:r>
              <a:rPr lang="ru-RU" dirty="0" err="1"/>
              <a:t>підтримку</a:t>
            </a:r>
            <a:r>
              <a:rPr lang="ru-RU" dirty="0"/>
              <a:t> та </a:t>
            </a:r>
            <a:r>
              <a:rPr lang="ru-RU" dirty="0" err="1"/>
              <a:t>допомогу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питанні</a:t>
            </a:r>
            <a:r>
              <a:rPr lang="ru-RU" dirty="0"/>
              <a:t> </a:t>
            </a:r>
          </a:p>
          <a:p>
            <a:endParaRPr lang="ru-RU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A50219D-6156-4C34-A73C-FF95AEFD25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559"/>
          <a:stretch/>
        </p:blipFill>
        <p:spPr>
          <a:xfrm>
            <a:off x="172995" y="0"/>
            <a:ext cx="30026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2548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504</Words>
  <Application>Microsoft Office PowerPoint</Application>
  <PresentationFormat>Широкоэкранный</PresentationFormat>
  <Paragraphs>33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 Головним  скарбом  життя  є  здоров’я,  і,  щоб  його  зберегти, потрібно багато що знати.  (Авіценна) </vt:lpstr>
      <vt:lpstr>Мета соціальної і здоров’язбережувальної освітньої галузі – розвиток особистості учня/учениці, який/яка</vt:lpstr>
      <vt:lpstr>Головне завдання навчання основам здоров’я</vt:lpstr>
      <vt:lpstr>Особливість методики проведення уроків предмета «Основи здоров’я»</vt:lpstr>
      <vt:lpstr>Обов’язкові результати навчання учнів</vt:lpstr>
      <vt:lpstr>Результати навчання </vt:lpstr>
      <vt:lpstr>Основні види оцінювання результатів навчання учнів - наказ МОН від 01 квітня 2022 р. №289 «Про затвердження методичних рекомендацій щодо оцінювання навчальних досягнень учнів 5-6 класів, які здобувають освіту відповідно до нового Державного стандарту базової середньої освіти» </vt:lpstr>
      <vt:lpstr> Актуальний освітній ресур</vt:lpstr>
      <vt:lpstr>Актуальний освітній ресурс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user1</cp:lastModifiedBy>
  <cp:revision>23</cp:revision>
  <dcterms:created xsi:type="dcterms:W3CDTF">2023-08-21T10:46:06Z</dcterms:created>
  <dcterms:modified xsi:type="dcterms:W3CDTF">2023-09-07T08:33:57Z</dcterms:modified>
</cp:coreProperties>
</file>