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6" r:id="rId4"/>
    <p:sldId id="257" r:id="rId5"/>
    <p:sldId id="267" r:id="rId6"/>
    <p:sldId id="259" r:id="rId7"/>
    <p:sldId id="258" r:id="rId8"/>
    <p:sldId id="264" r:id="rId9"/>
    <p:sldId id="265" r:id="rId10"/>
    <p:sldId id="262" r:id="rId11"/>
    <p:sldId id="260" r:id="rId12"/>
    <p:sldId id="261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830790-E81F-41C8-8378-5E65D28BF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3E2C884-BBF5-4136-8B50-86D891FA77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78B718-9595-4F58-AE04-FA82042CA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7095-FA43-4EAB-8556-2FC1123BD162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4E4986-3E53-4AF1-92A2-02709759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E4A2C2-58B1-4C58-9B37-B2BB9932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C980-7F22-49CD-A3D6-FC8CC7B64B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943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7EB393-601B-4C30-A971-7BBD7652A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894DD51-44B4-46D3-910D-80E34658D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6E17FE-76A1-426F-AD75-8EEA4AD5F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7095-FA43-4EAB-8556-2FC1123BD162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FC24A1-1DD8-4F26-BFE9-1CF41A3C8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C33FDB-3ACB-442B-A726-B46FEBB19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C980-7F22-49CD-A3D6-FC8CC7B64B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05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E1EC1E2-3819-4D5A-B625-E8A4AB8DCD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9B3C36-63EC-4E7B-8783-59D819D18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C47068-ACF6-4490-99BD-BBA6489DE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7095-FA43-4EAB-8556-2FC1123BD162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A67D55-3C18-439D-A4E9-ADC39C53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DC31CA-9232-4E0D-8A7E-705F02E8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C980-7F22-49CD-A3D6-FC8CC7B64B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43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3249FA-2D33-43C1-A976-78400402F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29CC59-AB13-4E3E-9F44-D2B93A783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83DCB2-C646-45F0-9050-F5D4CD33B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7095-FA43-4EAB-8556-2FC1123BD162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293689-EE8E-499D-9891-430701154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1B2510-6D37-416E-8D10-0824C9D1B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C980-7F22-49CD-A3D6-FC8CC7B64B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20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5DE22D-17D6-4017-8DFB-74D4C1607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C06834-E4AE-4E30-9AF3-65606A572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8AEDD6-BC28-4CFB-83A7-8B27A18A6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7095-FA43-4EAB-8556-2FC1123BD162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675497-ED29-40E2-96CC-0E9B853C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565BB1-CC9A-45FD-90AF-F4CE6E65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C980-7F22-49CD-A3D6-FC8CC7B64B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42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C6D0D-6361-4057-8353-157891B94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F4BBCA-17CA-4D72-8779-9BC9B0CE3F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C6801C-1A32-45FF-938A-EBE8F14A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5D52E3-CA6C-4C2C-BADD-988FA015B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7095-FA43-4EAB-8556-2FC1123BD162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A3BCF8-5C8D-411D-B202-4337DB3C3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9F344B-10CF-48C5-94F6-FED6291DF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C980-7F22-49CD-A3D6-FC8CC7B64B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34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A5DBAE-C85F-4774-85D9-304B0AB2F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0B5591-EEE9-4F02-8AD1-E630CB107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C176FDE-D6E5-46B7-A233-1986EFCCF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5849EA-1E94-4DDE-B758-786D2F428F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6AAE412-D127-4DE5-A6F7-B72BE1DD45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3FFB917-DAC3-49BB-AD6C-025409556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7095-FA43-4EAB-8556-2FC1123BD162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6E96416-198C-4632-8A3A-607B5F2A6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2FD9428-6A08-448D-B714-806662E5D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C980-7F22-49CD-A3D6-FC8CC7B64B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947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907052-43A9-45F6-92FF-834BD7122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F3091D1-871E-4607-8A94-709423D44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7095-FA43-4EAB-8556-2FC1123BD162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9268D59-6F50-4D70-B57F-808549E05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1D9BB60-3CEE-47C0-BBA0-7A3DCD593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C980-7F22-49CD-A3D6-FC8CC7B64B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3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E61AEB8-5DA1-4582-852E-47CAF9BDA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7095-FA43-4EAB-8556-2FC1123BD162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639F369-7DA6-4094-97FD-25E00C8D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C92CBCA-3C9A-46CD-8031-499A4A01F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C980-7F22-49CD-A3D6-FC8CC7B64B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71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36C25C-3886-4C53-891F-2BA22619C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91701B-56D3-4038-90AD-008AA24DA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588A37-2D67-45F6-A0E4-A6A13D384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BBF4AC-E171-4770-A06A-17590937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7095-FA43-4EAB-8556-2FC1123BD162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F4B966-7E76-49BA-AF08-E3079E412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D4E515-BD2B-41B7-BB4F-9B38148C6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C980-7F22-49CD-A3D6-FC8CC7B64B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63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20BE89-7048-4CE8-956B-E7C4EE26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EB6DA6B-C540-4FC4-8F64-38848D8051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E1798D-9A10-4E44-874F-1933A9C19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A150DE-C2B9-4CE8-9A8E-29D7AB2EB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7095-FA43-4EAB-8556-2FC1123BD162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42B42D-4BAA-421E-B6DE-E98AEAF1B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EE2C011-7760-426C-8D8F-2F1E90445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C980-7F22-49CD-A3D6-FC8CC7B64B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14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772E0A-B44C-45BB-A224-53D9CBADB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41A034-E54B-4A4F-AA33-1807EF36D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CCBB10-DADB-4B49-8216-D426703BF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27095-FA43-4EAB-8556-2FC1123BD162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1D066C-C734-46FE-91D1-1E1D36840C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57D096-855A-44CB-8F4A-B3A8747B8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DC980-7F22-49CD-A3D6-FC8CC7B64B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66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osvita.ua/legislation/Ser_osv/86195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7B3F57-9628-4462-BDC0-881CC413D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761" y="244809"/>
            <a:ext cx="8275040" cy="164271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Шкільні вчителі мають владу, про яку прем’єр-міністри </a:t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лише мріяти</a:t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</a:t>
            </a:r>
            <a:r>
              <a:rPr lang="uk-U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У.Черчілль</a:t>
            </a: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9/10 освіти – це заохочен</a:t>
            </a:r>
            <a:r>
              <a:rPr lang="uk-UA" sz="2700" b="1" dirty="0"/>
              <a:t>ня </a:t>
            </a:r>
            <a:endParaRPr lang="ru-RU" sz="2700" b="1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B659E3E-E328-4B17-B170-2AF81CAB1C4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9315" y="1825625"/>
            <a:ext cx="2821448" cy="3903009"/>
          </a:xfrm>
          <a:prstGeom prst="rect">
            <a:avLst/>
          </a:prstGeo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E0B5F2FA-4155-48ED-944A-4DFA505E3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6314" y="2147582"/>
            <a:ext cx="4617485" cy="428677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навчальних досягнень учнів 5–6 класів</a:t>
            </a:r>
            <a:r>
              <a:rPr lang="uk-UA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uk-UA" sz="3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</a:t>
            </a: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оціальна і </a:t>
            </a:r>
            <a:r>
              <a:rPr lang="uk-UA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здоров’язбережувальна</a:t>
            </a: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освітня галузь» </a:t>
            </a:r>
            <a:endParaRPr lang="ru-RU" sz="36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5DDE47F-B2E1-4105-93EA-A3CC30699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8261" y="2860646"/>
            <a:ext cx="2940555" cy="375254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E1D0CB4-909B-4CF7-B1BF-7DD6C1D704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01" y="106674"/>
            <a:ext cx="1850042" cy="171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5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0BFAC7-9697-43D9-B894-8E34F7FB3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0829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здоров’язбережувальної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16)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E97148-B7AF-4703-BC4C-8E26249A2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9277" y="2754923"/>
            <a:ext cx="3590328" cy="382204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/>
              <a:t>У 5-му </a:t>
            </a:r>
            <a:r>
              <a:rPr lang="ru-RU" sz="3200" dirty="0" err="1"/>
              <a:t>класі</a:t>
            </a:r>
            <a:r>
              <a:rPr lang="ru-RU" sz="3200" dirty="0"/>
              <a:t> </a:t>
            </a:r>
            <a:r>
              <a:rPr lang="ru-RU" sz="3200" dirty="0" err="1"/>
              <a:t>допускається</a:t>
            </a:r>
            <a:r>
              <a:rPr lang="ru-RU" sz="3200" dirty="0"/>
              <a:t> </a:t>
            </a:r>
            <a:r>
              <a:rPr lang="ru-RU" sz="3200" dirty="0" err="1"/>
              <a:t>оцінюваня</a:t>
            </a:r>
            <a:r>
              <a:rPr lang="ru-RU" sz="3200" dirty="0"/>
              <a:t> </a:t>
            </a:r>
            <a:r>
              <a:rPr lang="ru-RU" sz="3200" dirty="0" err="1"/>
              <a:t>сформованості</a:t>
            </a:r>
            <a:r>
              <a:rPr lang="ru-RU" sz="3200" dirty="0"/>
              <a:t> перших </a:t>
            </a:r>
            <a:r>
              <a:rPr lang="ru-RU" sz="3200" b="1" dirty="0"/>
              <a:t>3-ох </a:t>
            </a:r>
            <a:r>
              <a:rPr lang="ru-RU" sz="3200" b="1" dirty="0" err="1"/>
              <a:t>груп</a:t>
            </a:r>
            <a:r>
              <a:rPr lang="ru-RU" sz="3200" b="1" dirty="0"/>
              <a:t> </a:t>
            </a:r>
            <a:r>
              <a:rPr lang="ru-RU" sz="3200" dirty="0" err="1"/>
              <a:t>результатів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endParaRPr lang="ru-RU" sz="32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E1C0B83D-3E35-4F02-AD81-6D4BC27C4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21415" y="2754924"/>
            <a:ext cx="4273059" cy="373795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endParaRPr lang="ru-RU" sz="3600" dirty="0"/>
          </a:p>
          <a:p>
            <a:r>
              <a:rPr lang="ru-RU" sz="3600" dirty="0"/>
              <a:t>На </a:t>
            </a:r>
            <a:r>
              <a:rPr lang="ru-RU" sz="3600" dirty="0" err="1"/>
              <a:t>завершення</a:t>
            </a:r>
            <a:r>
              <a:rPr lang="ru-RU" sz="3600" dirty="0"/>
              <a:t> 6-го </a:t>
            </a:r>
            <a:r>
              <a:rPr lang="ru-RU" sz="3600" dirty="0" err="1"/>
              <a:t>класу</a:t>
            </a:r>
            <a:r>
              <a:rPr lang="ru-RU" sz="3600" dirty="0"/>
              <a:t> в </a:t>
            </a:r>
            <a:r>
              <a:rPr lang="ru-RU" sz="3600" dirty="0" err="1"/>
              <a:t>учнів</a:t>
            </a:r>
            <a:r>
              <a:rPr lang="ru-RU" sz="3600" dirty="0"/>
              <a:t> </a:t>
            </a:r>
            <a:r>
              <a:rPr lang="ru-RU" sz="3600" dirty="0" err="1"/>
              <a:t>мають</a:t>
            </a:r>
            <a:r>
              <a:rPr lang="ru-RU" sz="3600" dirty="0"/>
              <a:t> бути </a:t>
            </a:r>
            <a:r>
              <a:rPr lang="ru-RU" sz="3600" dirty="0" err="1"/>
              <a:t>сформовані</a:t>
            </a:r>
            <a:r>
              <a:rPr lang="ru-RU" sz="3600" dirty="0"/>
              <a:t> </a:t>
            </a:r>
            <a:r>
              <a:rPr lang="ru-RU" sz="3600" dirty="0" err="1"/>
              <a:t>компетентності</a:t>
            </a:r>
            <a:r>
              <a:rPr lang="ru-RU" sz="3600" dirty="0"/>
              <a:t> за </a:t>
            </a:r>
            <a:r>
              <a:rPr lang="ru-RU" sz="3600" dirty="0" err="1"/>
              <a:t>всіма</a:t>
            </a:r>
            <a:r>
              <a:rPr lang="ru-RU" sz="3600" dirty="0"/>
              <a:t> </a:t>
            </a:r>
            <a:r>
              <a:rPr lang="ru-RU" sz="3600" b="1" dirty="0"/>
              <a:t>4 </a:t>
            </a:r>
            <a:r>
              <a:rPr lang="ru-RU" sz="3600" b="1" dirty="0" err="1"/>
              <a:t>групами</a:t>
            </a:r>
            <a:r>
              <a:rPr lang="ru-RU" sz="3600" b="1" dirty="0"/>
              <a:t> </a:t>
            </a:r>
            <a:r>
              <a:rPr lang="ru-RU" sz="3600" dirty="0" err="1"/>
              <a:t>навчання</a:t>
            </a:r>
            <a:endParaRPr lang="ru-RU" sz="36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949208D-58FF-4B84-A369-5C4307D000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717" y="3171040"/>
            <a:ext cx="2860646" cy="301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592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17552B1E-310D-45B3-AE86-FAD7F3C26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140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Увага!      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варто знати і дотримуватися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D5962E0-F751-4E46-B1D9-12F703496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676" y="1285266"/>
            <a:ext cx="11148647" cy="4891697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адаптаційний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цілий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а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вересень-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жовтень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оцінює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починаючи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листопада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бально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рівневою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шкалою </a:t>
            </a:r>
          </a:p>
          <a:p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833F7AA-AB69-4203-AA3E-65CE25B417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1" t="20506" r="1619" b="934"/>
          <a:stretch/>
        </p:blipFill>
        <p:spPr>
          <a:xfrm>
            <a:off x="2128545" y="4044462"/>
            <a:ext cx="6998677" cy="281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929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E3F635-D8C3-4682-B5DD-4D635D915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231" y="365125"/>
            <a:ext cx="11213123" cy="144022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семестру </a:t>
            </a:r>
            <a:r>
              <a:rPr lang="ru-RU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рекомендується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провести </a:t>
            </a:r>
            <a:r>
              <a:rPr lang="ru-RU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семестровий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сформованості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54D1A0-6B4E-4E67-8A94-9F582D0F8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1736522"/>
            <a:ext cx="11570677" cy="51214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 </a:t>
            </a:r>
            <a:r>
              <a:rPr lang="ru-RU" sz="4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семестрового контролю </a:t>
            </a:r>
            <a:r>
              <a:rPr lang="ru-RU" sz="4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sz="4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вчителем</a:t>
            </a:r>
            <a:r>
              <a:rPr lang="ru-RU" sz="4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4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4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4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4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охоплюють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4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</a:t>
            </a:r>
            <a:r>
              <a:rPr lang="ru-RU" sz="4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</a:t>
            </a:r>
            <a:r>
              <a:rPr lang="ru-RU" sz="4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теми </a:t>
            </a:r>
            <a:r>
              <a:rPr lang="ru-RU" sz="4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вивченого</a:t>
            </a:r>
            <a:r>
              <a:rPr lang="ru-RU" sz="4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4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розробляються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навченості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реалізувати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диференційований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виставляються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рівневою</a:t>
            </a:r>
            <a:r>
              <a:rPr lang="ru-RU" sz="4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шкалою 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Початковий</a:t>
            </a:r>
            <a:r>
              <a:rPr lang="ru-RU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uk-UA" sz="4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ЛЕ!Є наказ ( </a:t>
            </a:r>
            <a:r>
              <a:rPr lang="ru-RU" sz="4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бальне</a:t>
            </a:r>
            <a:r>
              <a:rPr lang="ru-RU" sz="4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4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4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sz="4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рівневе</a:t>
            </a:r>
            <a:r>
              <a:rPr lang="ru-RU" sz="4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4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4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89351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D947C3-99F0-4F86-9842-F0AA19CCB4E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Етика – обов’язково-вибірковий предмет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82A13E-D230-4325-A9EF-20CB54383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8465"/>
            <a:ext cx="10515600" cy="4398497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uk-UA" dirty="0"/>
              <a:t>Розрахований на 2 роки навчання ( 5 і 6 класи);</a:t>
            </a:r>
          </a:p>
          <a:p>
            <a:r>
              <a:rPr lang="uk-UA" dirty="0"/>
              <a:t>Оцінюється  моделювання ситуацій, їх розв’язування, проведення аналогії з власним досвідом;</a:t>
            </a:r>
          </a:p>
          <a:p>
            <a:r>
              <a:rPr lang="uk-UA" dirty="0"/>
              <a:t>Враховуються: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  рівень знань про людину, мораль, цінності, етикет;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  рівень умінь керуватися у поведінці моральними цінностями;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 рівень позитивного ставлення й мотивації до застосування моделей поведінки.</a:t>
            </a:r>
          </a:p>
          <a:p>
            <a:r>
              <a:rPr lang="uk-UA" dirty="0"/>
              <a:t>Узагальнюючі </a:t>
            </a:r>
            <a:r>
              <a:rPr lang="uk-UA" dirty="0" err="1"/>
              <a:t>уроки</a:t>
            </a:r>
            <a:r>
              <a:rPr lang="uk-UA" dirty="0"/>
              <a:t> проводяться в ігровій нетрадиційній формі.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11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E7508B-40C2-41B7-AE63-6FC91980F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СЗО в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програмі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C58ECA-176F-420E-930A-16FF2635D9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065585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i="1" dirty="0"/>
              <a:t>Перший </a:t>
            </a:r>
            <a:r>
              <a:rPr lang="ru-RU" b="1" i="1" dirty="0" err="1"/>
              <a:t>варіант</a:t>
            </a:r>
            <a:r>
              <a:rPr lang="ru-RU" b="1" i="1" dirty="0"/>
              <a:t> </a:t>
            </a:r>
            <a:r>
              <a:rPr lang="ru-RU" dirty="0"/>
              <a:t>-</a:t>
            </a:r>
            <a:r>
              <a:rPr lang="ru-RU" dirty="0" err="1"/>
              <a:t>інтегрований</a:t>
            </a:r>
            <a:r>
              <a:rPr lang="ru-RU" dirty="0"/>
              <a:t> курс </a:t>
            </a:r>
          </a:p>
          <a:p>
            <a:pPr marL="0" indent="0" algn="ctr">
              <a:buNone/>
            </a:pPr>
            <a:r>
              <a:rPr lang="ru-RU" dirty="0"/>
              <a:t>   «</a:t>
            </a:r>
            <a:r>
              <a:rPr lang="ru-RU" dirty="0" err="1"/>
              <a:t>Здоров’я</a:t>
            </a:r>
            <a:r>
              <a:rPr lang="ru-RU" dirty="0"/>
              <a:t>,   </a:t>
            </a:r>
            <a:r>
              <a:rPr lang="ru-RU" dirty="0" err="1"/>
              <a:t>безпека</a:t>
            </a:r>
            <a:r>
              <a:rPr lang="ru-RU" dirty="0"/>
              <a:t> та </a:t>
            </a:r>
            <a:r>
              <a:rPr lang="ru-RU" dirty="0" err="1"/>
              <a:t>добробут</a:t>
            </a:r>
            <a:r>
              <a:rPr lang="ru-RU" dirty="0"/>
              <a:t>» </a:t>
            </a:r>
          </a:p>
          <a:p>
            <a:pPr marL="0" indent="0">
              <a:buNone/>
            </a:pPr>
            <a:r>
              <a:rPr lang="ru-RU" dirty="0"/>
              <a:t>(1,5 год на </a:t>
            </a:r>
            <a:r>
              <a:rPr lang="ru-RU" dirty="0" err="1"/>
              <a:t>тиждень</a:t>
            </a:r>
            <a:r>
              <a:rPr lang="ru-RU" dirty="0"/>
              <a:t>)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A992FB-9916-4632-93BE-F9E2207D1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43754" y="1825625"/>
            <a:ext cx="7110046" cy="435133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i="1" dirty="0" err="1"/>
              <a:t>другий</a:t>
            </a:r>
            <a:r>
              <a:rPr lang="ru-RU" b="1" i="1" dirty="0"/>
              <a:t> </a:t>
            </a:r>
            <a:r>
              <a:rPr lang="ru-RU" b="1" i="1" dirty="0" err="1"/>
              <a:t>варіант</a:t>
            </a:r>
            <a:r>
              <a:rPr lang="ru-RU" b="1" i="1" dirty="0"/>
              <a:t> </a:t>
            </a:r>
            <a:r>
              <a:rPr lang="ru-RU" dirty="0"/>
              <a:t>- у </a:t>
            </a:r>
            <a:r>
              <a:rPr lang="ru-RU" dirty="0" err="1"/>
              <a:t>навчальний</a:t>
            </a:r>
            <a:r>
              <a:rPr lang="ru-RU" dirty="0"/>
              <a:t> план </a:t>
            </a:r>
            <a:r>
              <a:rPr lang="ru-RU" dirty="0" err="1"/>
              <a:t>включається</a:t>
            </a:r>
            <a:r>
              <a:rPr lang="ru-RU" dirty="0"/>
              <a:t> </a:t>
            </a:r>
            <a:r>
              <a:rPr lang="ru-RU" dirty="0" err="1"/>
              <a:t>інтегрований</a:t>
            </a:r>
            <a:r>
              <a:rPr lang="ru-RU" dirty="0"/>
              <a:t> курс «</a:t>
            </a:r>
            <a:r>
              <a:rPr lang="ru-RU" dirty="0" err="1"/>
              <a:t>Здоров’я</a:t>
            </a:r>
            <a:r>
              <a:rPr lang="ru-RU" dirty="0"/>
              <a:t>, </a:t>
            </a:r>
            <a:r>
              <a:rPr lang="ru-RU" dirty="0" err="1"/>
              <a:t>безпека</a:t>
            </a:r>
            <a:r>
              <a:rPr lang="ru-RU" dirty="0"/>
              <a:t> та </a:t>
            </a:r>
            <a:r>
              <a:rPr lang="ru-RU" dirty="0" err="1"/>
              <a:t>добробут</a:t>
            </a:r>
            <a:r>
              <a:rPr lang="ru-RU" dirty="0"/>
              <a:t>» (1 год на </a:t>
            </a:r>
            <a:r>
              <a:rPr lang="ru-RU" dirty="0" err="1"/>
              <a:t>тиждень</a:t>
            </a:r>
            <a:r>
              <a:rPr lang="ru-RU" dirty="0"/>
              <a:t>) у </a:t>
            </a:r>
            <a:r>
              <a:rPr lang="ru-RU" dirty="0" err="1"/>
              <a:t>поєднанні</a:t>
            </a:r>
            <a:r>
              <a:rPr lang="ru-RU" dirty="0"/>
              <a:t> з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: </a:t>
            </a:r>
          </a:p>
          <a:p>
            <a:r>
              <a:rPr lang="ru-RU" dirty="0"/>
              <a:t>«</a:t>
            </a:r>
            <a:r>
              <a:rPr lang="ru-RU" dirty="0" err="1"/>
              <a:t>Етика</a:t>
            </a:r>
            <a:r>
              <a:rPr lang="ru-RU" dirty="0"/>
              <a:t>», </a:t>
            </a:r>
          </a:p>
          <a:p>
            <a:r>
              <a:rPr lang="ru-RU" dirty="0"/>
              <a:t>«</a:t>
            </a:r>
            <a:r>
              <a:rPr lang="ru-RU" dirty="0" err="1"/>
              <a:t>Вчимося</a:t>
            </a:r>
            <a:r>
              <a:rPr lang="ru-RU" dirty="0"/>
              <a:t> </a:t>
            </a:r>
            <a:r>
              <a:rPr lang="ru-RU" dirty="0" err="1"/>
              <a:t>жити</a:t>
            </a:r>
            <a:r>
              <a:rPr lang="ru-RU" dirty="0"/>
              <a:t> разом», </a:t>
            </a:r>
          </a:p>
          <a:p>
            <a:r>
              <a:rPr lang="ru-RU" dirty="0"/>
              <a:t>«Культура </a:t>
            </a:r>
            <a:r>
              <a:rPr lang="ru-RU" dirty="0" err="1"/>
              <a:t>добросусідства</a:t>
            </a:r>
            <a:r>
              <a:rPr lang="ru-RU" dirty="0"/>
              <a:t>»,</a:t>
            </a:r>
          </a:p>
          <a:p>
            <a:r>
              <a:rPr lang="ru-RU" dirty="0"/>
              <a:t> «</a:t>
            </a:r>
            <a:r>
              <a:rPr lang="ru-RU" dirty="0" err="1"/>
              <a:t>Духовність</a:t>
            </a:r>
            <a:r>
              <a:rPr lang="ru-RU" dirty="0"/>
              <a:t> і мораль в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суспільства</a:t>
            </a:r>
            <a:r>
              <a:rPr lang="ru-RU" dirty="0"/>
              <a:t>» (0,5 год на </a:t>
            </a:r>
            <a:r>
              <a:rPr lang="ru-RU" dirty="0" err="1"/>
              <a:t>тиждень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4827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60FC277-093D-48C1-BF0A-E319A5907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65126"/>
            <a:ext cx="5011024" cy="1100260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 рекомендує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18C3317-1C18-4DE5-B7B8-23F8751167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6539" y="2223083"/>
            <a:ext cx="5574324" cy="395388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«Рекомендації щодо оцінювання навчальних досягнень учнів 5–6 класів, які здобувають освіту відповідно до нового Державного стандарту базової середньої освіти» (наказ Міністерства освіти і науки України від 01.04.2022 № 289: </a:t>
            </a:r>
            <a:r>
              <a:rPr lang="ru-RU" sz="30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uk-UA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ru-RU" sz="30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osvita</a:t>
            </a:r>
            <a:r>
              <a:rPr lang="uk-UA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ru-RU" sz="30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ua</a:t>
            </a:r>
            <a:r>
              <a:rPr lang="uk-UA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30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legislation</a:t>
            </a:r>
            <a:r>
              <a:rPr lang="uk-UA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30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Ser</a:t>
            </a:r>
            <a:r>
              <a:rPr lang="uk-UA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_</a:t>
            </a:r>
            <a:r>
              <a:rPr lang="ru-RU" sz="30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osv</a:t>
            </a:r>
            <a:r>
              <a:rPr lang="uk-UA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/86195/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0CC356A-70F1-432A-908D-6CEB247E5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5307" y="1641230"/>
            <a:ext cx="5574324" cy="521677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Кожен/на  учень/учениця має право на:</a:t>
            </a:r>
          </a:p>
          <a:p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справедливе </a:t>
            </a:r>
          </a:p>
          <a:p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неупереджене </a:t>
            </a:r>
          </a:p>
          <a:p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об’єктивне </a:t>
            </a:r>
          </a:p>
          <a:p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незалежне </a:t>
            </a:r>
          </a:p>
          <a:p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недискримінаційне </a:t>
            </a:r>
          </a:p>
          <a:p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доброчесне </a:t>
            </a:r>
          </a:p>
          <a:p>
            <a:pPr marL="0" indent="0">
              <a:buNone/>
            </a:pPr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оцінювання результатів його навчання незалежно від виду та форми здобуття ним освіти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DA98A85-6183-4CB0-9F94-B18143302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169" y="2223083"/>
            <a:ext cx="1852356" cy="195311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FC5A87C-612B-40A5-9E6D-B6AC9A78CA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802" y="94748"/>
            <a:ext cx="3254928" cy="189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874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B429473-4513-434A-8589-33DEC224ED2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3697D4-F7D2-4FF0-9EB5-80CC2FBDA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91000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sz="3900" dirty="0" err="1"/>
              <a:t>формувальне</a:t>
            </a:r>
            <a:r>
              <a:rPr lang="ru-RU" dirty="0"/>
              <a:t> (</a:t>
            </a:r>
            <a:r>
              <a:rPr lang="ru-RU" dirty="0" err="1"/>
              <a:t>педагогічне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навчальними</a:t>
            </a:r>
            <a:r>
              <a:rPr lang="ru-RU" dirty="0"/>
              <a:t> видами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, </a:t>
            </a:r>
            <a:r>
              <a:rPr lang="ru-RU" dirty="0" err="1"/>
              <a:t>самооцінювання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учнівських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 </a:t>
            </a:r>
            <a:endParaRPr lang="ru-RU" sz="3900" dirty="0"/>
          </a:p>
          <a:p>
            <a:pPr marL="0" indent="0">
              <a:buNone/>
            </a:pPr>
            <a:r>
              <a:rPr lang="ru-RU" sz="3900" dirty="0"/>
              <a:t>2. </a:t>
            </a:r>
            <a:r>
              <a:rPr lang="ru-RU" sz="3900" dirty="0" err="1"/>
              <a:t>поточне</a:t>
            </a:r>
            <a:r>
              <a:rPr lang="ru-RU" sz="3900" dirty="0"/>
              <a:t>; </a:t>
            </a:r>
          </a:p>
          <a:p>
            <a:pPr marL="0" indent="0">
              <a:buNone/>
            </a:pPr>
            <a:r>
              <a:rPr lang="ru-RU" sz="3900" dirty="0"/>
              <a:t>3. </a:t>
            </a:r>
            <a:r>
              <a:rPr lang="ru-RU" sz="3900" dirty="0" err="1"/>
              <a:t>підсумкове</a:t>
            </a:r>
            <a:r>
              <a:rPr lang="ru-RU" sz="3900" dirty="0"/>
              <a:t>: </a:t>
            </a:r>
          </a:p>
          <a:p>
            <a:pPr>
              <a:buFontTx/>
              <a:buChar char="-"/>
            </a:pPr>
            <a:r>
              <a:rPr lang="ru-RU" sz="3900" dirty="0" err="1"/>
              <a:t>тематичне</a:t>
            </a:r>
            <a:r>
              <a:rPr lang="ru-RU" sz="3900" dirty="0"/>
              <a:t>,    </a:t>
            </a:r>
          </a:p>
          <a:p>
            <a:pPr marL="0" indent="0">
              <a:buNone/>
            </a:pPr>
            <a:r>
              <a:rPr lang="ru-RU" sz="3900" dirty="0"/>
              <a:t>-</a:t>
            </a:r>
            <a:r>
              <a:rPr lang="ru-RU" sz="3900" dirty="0" err="1"/>
              <a:t>семестрове</a:t>
            </a:r>
            <a:r>
              <a:rPr lang="ru-RU" sz="3900" dirty="0"/>
              <a:t>, </a:t>
            </a:r>
          </a:p>
          <a:p>
            <a:pPr marL="0" indent="0">
              <a:buNone/>
            </a:pPr>
            <a:r>
              <a:rPr lang="ru-RU" sz="3900" dirty="0"/>
              <a:t>-</a:t>
            </a:r>
            <a:r>
              <a:rPr lang="ru-RU" sz="3900" dirty="0" err="1"/>
              <a:t>річне</a:t>
            </a:r>
            <a:r>
              <a:rPr lang="ru-RU" sz="3900" dirty="0"/>
              <a:t>.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E6BB8307-8626-4A81-A580-1D5CF3288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74676" y="1825625"/>
            <a:ext cx="6482862" cy="442417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вибором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здійснюватися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системою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визначеною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власною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шкалою.</a:t>
            </a:r>
          </a:p>
          <a:p>
            <a:pPr marL="0" indent="0">
              <a:buNone/>
            </a:pPr>
            <a:endParaRPr lang="uk-U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шкали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переведення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семестрового та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річного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визначеної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виставлення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Свідоцтві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</a:t>
            </a:r>
            <a:r>
              <a:rPr lang="ru-RU" i="1" dirty="0" err="1"/>
              <a:t>нь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2514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A70267-6055-4BD0-A4CA-935B8D016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020" y="365125"/>
            <a:ext cx="8850386" cy="90161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 і техніки формувального оцінювання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B6892B-5A3E-4B98-9AE6-D2383D32C9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7839" y="1602297"/>
            <a:ext cx="5754847" cy="457466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/>
              <a:t>Сигнали рукою, карткою;</a:t>
            </a:r>
          </a:p>
          <a:p>
            <a:r>
              <a:rPr lang="uk-UA" dirty="0"/>
              <a:t>Світлофор;</a:t>
            </a:r>
          </a:p>
          <a:p>
            <a:r>
              <a:rPr lang="uk-UA" dirty="0"/>
              <a:t>Оцінювання шкали тверджень;</a:t>
            </a:r>
          </a:p>
          <a:p>
            <a:r>
              <a:rPr lang="uk-UA" dirty="0"/>
              <a:t>Взаємоперевірка;</a:t>
            </a:r>
          </a:p>
          <a:p>
            <a:r>
              <a:rPr lang="uk-UA" dirty="0" err="1"/>
              <a:t>Мовні</a:t>
            </a:r>
            <a:r>
              <a:rPr lang="uk-UA" dirty="0"/>
              <a:t> зразки;</a:t>
            </a:r>
          </a:p>
          <a:p>
            <a:r>
              <a:rPr lang="uk-UA" dirty="0"/>
              <a:t>2-хвилинна пауза із наступною рефлексією( зрозуміло, потребую повторного роз’яснення і т. п.);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8B44BAF-CC45-4E53-94D3-21AC70EAC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0250" y="1602297"/>
            <a:ext cx="4533550" cy="457466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/>
              <a:t>Листок </a:t>
            </a:r>
            <a:r>
              <a:rPr lang="uk-UA" dirty="0" err="1"/>
              <a:t>самооцінювання</a:t>
            </a:r>
            <a:r>
              <a:rPr lang="uk-UA" dirty="0"/>
              <a:t> в балах 1-12 або 1-5 </a:t>
            </a:r>
          </a:p>
          <a:p>
            <a:pPr marL="0" indent="0">
              <a:buNone/>
            </a:pPr>
            <a:r>
              <a:rPr lang="uk-UA" dirty="0"/>
              <a:t>(</a:t>
            </a:r>
            <a:r>
              <a:rPr lang="uk-UA" i="1" dirty="0"/>
              <a:t>я знаю….; я вмію…; я можу назвати…, навести приклади; я можу  характеризувати; я можу  використати для…; я можу розрізняти, досліджувати…)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443072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DE55B-4399-447B-A635-D682AE534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0816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b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 потреби) заклад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1AF105-BE62-454C-9EB2-31FD73E27A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722077" cy="43513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 err="1"/>
              <a:t>може</a:t>
            </a:r>
            <a:r>
              <a:rPr lang="ru-RU" sz="3200" dirty="0"/>
              <a:t> </a:t>
            </a:r>
            <a:r>
              <a:rPr lang="ru-RU" sz="3200" dirty="0" err="1"/>
              <a:t>визначити</a:t>
            </a:r>
            <a:r>
              <a:rPr lang="ru-RU" sz="3200" dirty="0"/>
              <a:t> </a:t>
            </a:r>
          </a:p>
          <a:p>
            <a:pPr marL="0" indent="0">
              <a:buNone/>
            </a:pPr>
            <a:r>
              <a:rPr lang="ru-RU" sz="3200" b="1" dirty="0" err="1"/>
              <a:t>адаптаційний</a:t>
            </a:r>
            <a:r>
              <a:rPr lang="ru-RU" sz="3200" b="1" dirty="0"/>
              <a:t> </a:t>
            </a:r>
            <a:r>
              <a:rPr lang="ru-RU" sz="3200" b="1" dirty="0" err="1"/>
              <a:t>період</a:t>
            </a:r>
            <a:r>
              <a:rPr lang="ru-RU" sz="3200" dirty="0"/>
              <a:t>,</a:t>
            </a:r>
          </a:p>
          <a:p>
            <a:pPr marL="0" indent="0">
              <a:buNone/>
            </a:pPr>
            <a:r>
              <a:rPr lang="ru-RU" sz="3200" dirty="0"/>
              <a:t> </a:t>
            </a:r>
            <a:r>
              <a:rPr lang="ru-RU" sz="3200" dirty="0" err="1"/>
              <a:t>упродовж</a:t>
            </a:r>
            <a:r>
              <a:rPr lang="ru-RU" sz="3200" dirty="0"/>
              <a:t> </a:t>
            </a:r>
            <a:r>
              <a:rPr lang="ru-RU" sz="3200" dirty="0" err="1"/>
              <a:t>якого</a:t>
            </a:r>
            <a:r>
              <a:rPr lang="ru-RU" sz="3200" dirty="0"/>
              <a:t> не </a:t>
            </a:r>
            <a:r>
              <a:rPr lang="ru-RU" sz="3200" dirty="0" err="1"/>
              <a:t>здійснюється</a:t>
            </a:r>
            <a:r>
              <a:rPr lang="ru-RU" sz="3200" dirty="0"/>
              <a:t> </a:t>
            </a:r>
          </a:p>
          <a:p>
            <a:r>
              <a:rPr lang="ru-RU" sz="3200" dirty="0" err="1"/>
              <a:t>поточне</a:t>
            </a:r>
            <a:r>
              <a:rPr lang="ru-RU" sz="3200" dirty="0"/>
              <a:t>  </a:t>
            </a:r>
          </a:p>
          <a:p>
            <a:r>
              <a:rPr lang="ru-RU" sz="3200" dirty="0" err="1"/>
              <a:t>тематичне</a:t>
            </a:r>
            <a:r>
              <a:rPr lang="ru-RU" sz="3200" dirty="0"/>
              <a:t> </a:t>
            </a:r>
            <a:r>
              <a:rPr lang="ru-RU" sz="3200" dirty="0" err="1"/>
              <a:t>оцінювання</a:t>
            </a:r>
            <a:endParaRPr lang="ru-RU" sz="32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C90156E-6839-40D7-93D9-B9D6C843F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5416" y="1825625"/>
            <a:ext cx="5943600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sz="3200" dirty="0" err="1"/>
              <a:t>якщо</a:t>
            </a:r>
            <a:r>
              <a:rPr lang="ru-RU" sz="3200" dirty="0"/>
              <a:t> </a:t>
            </a:r>
            <a:r>
              <a:rPr lang="ru-RU" sz="3200" dirty="0" err="1"/>
              <a:t>рішенням</a:t>
            </a:r>
            <a:r>
              <a:rPr lang="ru-RU" sz="3200" dirty="0"/>
              <a:t> </a:t>
            </a:r>
            <a:r>
              <a:rPr lang="ru-RU" sz="3200" dirty="0" err="1"/>
              <a:t>педагогічної</a:t>
            </a:r>
            <a:r>
              <a:rPr lang="ru-RU" sz="3200" dirty="0"/>
              <a:t> ради закладу </a:t>
            </a:r>
            <a:r>
              <a:rPr lang="ru-RU" sz="3200" dirty="0" err="1"/>
              <a:t>загальної</a:t>
            </a:r>
            <a:r>
              <a:rPr lang="ru-RU" sz="3200" dirty="0"/>
              <a:t> </a:t>
            </a:r>
            <a:r>
              <a:rPr lang="ru-RU" sz="3200" dirty="0" err="1"/>
              <a:t>середньої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 буде </a:t>
            </a:r>
            <a:r>
              <a:rPr lang="ru-RU" sz="3200" dirty="0" err="1"/>
              <a:t>визначено</a:t>
            </a:r>
            <a:r>
              <a:rPr lang="ru-RU" sz="3200" dirty="0"/>
              <a:t> </a:t>
            </a:r>
            <a:r>
              <a:rPr lang="ru-RU" sz="3200" b="1" dirty="0"/>
              <a:t>І семестр – </a:t>
            </a:r>
            <a:r>
              <a:rPr lang="ru-RU" sz="3200" b="1" dirty="0" err="1"/>
              <a:t>адаптаційний</a:t>
            </a:r>
            <a:r>
              <a:rPr lang="ru-RU" sz="3200" b="1" dirty="0"/>
              <a:t> </a:t>
            </a:r>
            <a:r>
              <a:rPr lang="ru-RU" sz="3200" b="1" dirty="0" err="1"/>
              <a:t>період</a:t>
            </a:r>
            <a:r>
              <a:rPr lang="ru-RU" sz="3200" dirty="0"/>
              <a:t>,</a:t>
            </a:r>
          </a:p>
          <a:p>
            <a:pPr marL="0" indent="0">
              <a:buNone/>
            </a:pPr>
            <a:r>
              <a:rPr lang="ru-RU" sz="3200" dirty="0"/>
              <a:t> то </a:t>
            </a:r>
            <a:r>
              <a:rPr lang="ru-RU" sz="3200" dirty="0" err="1"/>
              <a:t>впродовж</a:t>
            </a:r>
            <a:r>
              <a:rPr lang="ru-RU" sz="3200" dirty="0"/>
              <a:t> </a:t>
            </a:r>
            <a:r>
              <a:rPr lang="ru-RU" sz="3200" dirty="0" err="1"/>
              <a:t>цього</a:t>
            </a:r>
            <a:r>
              <a:rPr lang="ru-RU" sz="3200" dirty="0"/>
              <a:t> </a:t>
            </a:r>
            <a:r>
              <a:rPr lang="ru-RU" sz="3200" dirty="0" err="1"/>
              <a:t>періоду</a:t>
            </a:r>
            <a:r>
              <a:rPr lang="ru-RU" sz="3200" dirty="0"/>
              <a:t> </a:t>
            </a:r>
            <a:r>
              <a:rPr lang="ru-RU" sz="3200" dirty="0" err="1"/>
              <a:t>поточне</a:t>
            </a:r>
            <a:r>
              <a:rPr lang="ru-RU" sz="3200" dirty="0"/>
              <a:t> та </a:t>
            </a:r>
            <a:r>
              <a:rPr lang="ru-RU" sz="3200" dirty="0" err="1"/>
              <a:t>тематичне</a:t>
            </a:r>
            <a:r>
              <a:rPr lang="ru-RU" sz="3200" dirty="0"/>
              <a:t> </a:t>
            </a:r>
            <a:r>
              <a:rPr lang="ru-RU" sz="3200" dirty="0" err="1"/>
              <a:t>оцінювання</a:t>
            </a:r>
            <a:r>
              <a:rPr lang="ru-RU" sz="3200" dirty="0"/>
              <a:t> </a:t>
            </a:r>
            <a:r>
              <a:rPr lang="ru-RU" sz="3200" dirty="0" err="1"/>
              <a:t>навчальних</a:t>
            </a:r>
            <a:r>
              <a:rPr lang="ru-RU" sz="3200" dirty="0"/>
              <a:t> </a:t>
            </a:r>
            <a:r>
              <a:rPr lang="ru-RU" sz="3200" dirty="0" err="1"/>
              <a:t>досягнень</a:t>
            </a:r>
            <a:r>
              <a:rPr lang="ru-RU" sz="3200" dirty="0"/>
              <a:t> </a:t>
            </a:r>
            <a:r>
              <a:rPr lang="ru-RU" sz="3200" dirty="0" err="1"/>
              <a:t>учнів</a:t>
            </a:r>
            <a:r>
              <a:rPr lang="ru-RU" sz="3200" dirty="0"/>
              <a:t> – </a:t>
            </a:r>
            <a:r>
              <a:rPr lang="ru-RU" sz="3200" b="1" dirty="0"/>
              <a:t>не </a:t>
            </a:r>
            <a:r>
              <a:rPr lang="ru-RU" sz="3200" b="1" dirty="0" err="1"/>
              <a:t>здійснюється</a:t>
            </a:r>
            <a:r>
              <a:rPr lang="ru-RU" sz="3200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9519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C600B1-7222-4DAA-A059-739002A30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677" y="500062"/>
            <a:ext cx="10515600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заклад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/>
              <a:t>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FFEDE8-8075-433A-BBF9-A7DE37A8A8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err="1"/>
              <a:t>відмовитись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(поточного та </a:t>
            </a:r>
            <a:r>
              <a:rPr lang="ru-RU" dirty="0" err="1"/>
              <a:t>тематичного</a:t>
            </a:r>
            <a:r>
              <a:rPr lang="ru-RU" dirty="0"/>
              <a:t> ) 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/</a:t>
            </a:r>
            <a:r>
              <a:rPr lang="ru-RU" dirty="0" err="1"/>
              <a:t>учениць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шкалу </a:t>
            </a:r>
            <a:r>
              <a:rPr lang="ru-RU" dirty="0" err="1"/>
              <a:t>оцінювання</a:t>
            </a:r>
            <a:r>
              <a:rPr lang="ru-RU" dirty="0"/>
              <a:t> з </a:t>
            </a:r>
            <a:r>
              <a:rPr lang="ru-RU" dirty="0" err="1"/>
              <a:t>інтегрованих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/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і </a:t>
            </a:r>
            <a:r>
              <a:rPr lang="ru-RU" dirty="0" err="1"/>
              <a:t>здоров’язбережувальної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0C38B48-9A3F-49B2-B25F-81F16D7DD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5024" y="2751589"/>
            <a:ext cx="4818776" cy="342537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err="1"/>
              <a:t>Під</a:t>
            </a:r>
            <a:r>
              <a:rPr lang="ru-RU" dirty="0"/>
              <a:t> час  </a:t>
            </a:r>
            <a:r>
              <a:rPr lang="ru-RU" dirty="0" err="1"/>
              <a:t>адаптаційного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учитель </a:t>
            </a:r>
            <a:r>
              <a:rPr lang="ru-RU" b="1" dirty="0"/>
              <a:t>не </a:t>
            </a:r>
            <a:r>
              <a:rPr lang="ru-RU" b="1" dirty="0" err="1"/>
              <a:t>оцінює</a:t>
            </a:r>
            <a:r>
              <a:rPr lang="ru-RU" b="1" dirty="0"/>
              <a:t> </a:t>
            </a:r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І семестру, </a:t>
            </a:r>
          </a:p>
          <a:p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заповнюються</a:t>
            </a:r>
            <a:r>
              <a:rPr lang="ru-RU" dirty="0"/>
              <a:t> за </a:t>
            </a:r>
            <a:r>
              <a:rPr lang="ru-RU" dirty="0" err="1"/>
              <a:t>рівневою</a:t>
            </a:r>
            <a:r>
              <a:rPr lang="ru-RU" dirty="0"/>
              <a:t> шкалою (В;Д;С;П;)</a:t>
            </a:r>
          </a:p>
        </p:txBody>
      </p:sp>
    </p:spTree>
    <p:extLst>
      <p:ext uri="{BB962C8B-B14F-4D97-AF65-F5344CB8AC3E}">
        <p14:creationId xmlns:p14="http://schemas.microsoft.com/office/powerpoint/2010/main" val="1251341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A6D60-7FD4-42B3-BD96-CA668C11E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653" y="365126"/>
            <a:ext cx="6476300" cy="859668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C00000"/>
                </a:solidFill>
              </a:rPr>
              <a:t>Орієнтири для оцінювання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2BF857-59A9-4738-858F-052FB96653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753299"/>
            <a:ext cx="4354584" cy="2885813"/>
          </a:xfrm>
        </p:spPr>
        <p:txBody>
          <a:bodyPr/>
          <a:lstStyle/>
          <a:p>
            <a:r>
              <a:rPr lang="uk-UA" dirty="0" err="1"/>
              <a:t>Компетентнісний</a:t>
            </a:r>
            <a:r>
              <a:rPr lang="uk-UA" dirty="0"/>
              <a:t> потенціал соціальної і </a:t>
            </a:r>
            <a:r>
              <a:rPr lang="uk-UA" dirty="0" err="1"/>
              <a:t>здоров’язбережувальної</a:t>
            </a:r>
            <a:r>
              <a:rPr lang="uk-UA" dirty="0"/>
              <a:t> освітньої галузі та базові знання зазначені в додатку 15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22F4CA-989D-4F39-AF7E-66AF021B3B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95082" y="2382473"/>
            <a:ext cx="4558717" cy="4846510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 Додаток 16 містить вимоги обов’язкових результатів навчання учнів із СЗО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F51E774-A719-4033-9FCB-B5F017B90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0054" y="4001294"/>
            <a:ext cx="3907875" cy="201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585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D3F995-FF1D-4EA1-BDC1-39646BBC7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60" y="365125"/>
            <a:ext cx="9924176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dirty="0"/>
              <a:t>          </a:t>
            </a:r>
            <a:r>
              <a:rPr lang="uk-UA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обов’язкових результатів        навчання учнів із СЗО (додаток 16 )</a:t>
            </a:r>
            <a:endParaRPr lang="ru-RU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8C3411-69FA-4382-963D-32213517F9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004" y="1825625"/>
            <a:ext cx="5717796" cy="43513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Учень/учениця:</a:t>
            </a:r>
          </a:p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турбується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особисте здоров’я та безпеку,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уникає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факторів ризику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реагує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фактори і діяльність, що становить загрозу для власного і суспільного життя, здоров’я, добробуту; </a:t>
            </a:r>
          </a:p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альтернативи,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прогнозує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наслідки,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рішення для власної безпеки та безпеки інших осіб, здоров’я і добробуту;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17D6BA-B2D9-4D03-898F-1459C630D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5605943" cy="43513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усвідомлює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цінність та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дотримуєт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ься здорового способу життя,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аналізує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 і ризики для здоров’я і суспільства;</a:t>
            </a:r>
          </a:p>
          <a:p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підприємливість та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поводиться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етично для поліпшення здоров’я, безпеки і добробуту власного та інших осіб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2781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836</Words>
  <Application>Microsoft Office PowerPoint</Application>
  <PresentationFormat>Широкоэкранный</PresentationFormat>
  <Paragraphs>90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Тема Office</vt:lpstr>
      <vt:lpstr>Шкільні вчителі мають владу, про яку прем’єр-міністри  можуть лише мріяти                                                                                    У.Черчілль  9/10 освіти – це заохочення </vt:lpstr>
      <vt:lpstr>Два варіанти реалізації СЗО в освітній програмі закладу освіти</vt:lpstr>
      <vt:lpstr>МОН рекомендує</vt:lpstr>
      <vt:lpstr>Основні види та системи оцінювання     </vt:lpstr>
      <vt:lpstr>Прийоми і техніки формувального оцінювання</vt:lpstr>
      <vt:lpstr>За рішенням педагогічної ради  (за потреби) заклад освіти</vt:lpstr>
      <vt:lpstr>За рішенням педагогічної ради заклад освіти може: </vt:lpstr>
      <vt:lpstr>Орієнтири для оцінювання</vt:lpstr>
      <vt:lpstr>          Вимоги до обов’язкових результатів        навчання учнів із СЗО (додаток 16 )</vt:lpstr>
      <vt:lpstr>Обов’язкові результати навчання учнів із соціальної і здоров’язбережувальної освітньої галузі зазначені (додаток 16)</vt:lpstr>
      <vt:lpstr>   Увага!       Це варто знати і дотримуватися</vt:lpstr>
      <vt:lpstr>Наприкінці І семестру рекомендується провести семестровий контроль щодо сформованості в учнів групи загальних результатів навчання</vt:lpstr>
      <vt:lpstr>Етика – обов’язково-вибірковий предмет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user1</cp:lastModifiedBy>
  <cp:revision>54</cp:revision>
  <dcterms:created xsi:type="dcterms:W3CDTF">2023-10-04T11:34:31Z</dcterms:created>
  <dcterms:modified xsi:type="dcterms:W3CDTF">2023-10-17T13:10:10Z</dcterms:modified>
</cp:coreProperties>
</file>